
<file path=[Content_Types].xml><?xml version="1.0" encoding="utf-8"?>
<Types xmlns="http://schemas.openxmlformats.org/package/2006/content-types">
  <Default Extension="xml" ContentType="application/xml"/>
  <Default Extension="wmf" ContentType="image/x-wmf"/>
  <Default Extension="jpeg" ContentType="image/jpeg"/>
  <Default Extension="mp3" ContentType="audio/unknown"/>
  <Default Extension="emf" ContentType="image/x-emf"/>
  <Default Extension="rels" ContentType="application/vnd.openxmlformats-package.relationships+xml"/>
  <Default Extension="vml" ContentType="application/vnd.openxmlformats-officedocument.vmlDrawing"/>
  <Default Extension="tif" ContentType="image/tif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embeddings/oleObject1.bin" ContentType="application/vnd.openxmlformats-officedocument.oleObject"/>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embeddings/oleObject2.bin" ContentType="application/vnd.openxmlformats-officedocument.oleObject"/>
  <Override PartName="/ppt/embeddings/oleObject3.bin" ContentType="application/vnd.openxmlformats-officedocument.oleObject"/>
  <Override PartName="/ppt/embeddings/oleObject4.bin" ContentType="application/vnd.openxmlformats-officedocument.oleObject"/>
  <Override PartName="/ppt/embeddings/oleObject5.bin" ContentType="application/vnd.openxmlformats-officedocument.oleObject"/>
  <Override PartName="/ppt/embeddings/oleObject6.bin" ContentType="application/vnd.openxmlformats-officedocument.oleObject"/>
  <Override PartName="/ppt/tags/tag7.xml" ContentType="application/vnd.openxmlformats-officedocument.presentationml.tags+xml"/>
  <Override PartName="/ppt/embeddings/oleObject7.bin" ContentType="application/vnd.openxmlformats-officedocument.oleObject"/>
  <Override PartName="/ppt/embeddings/oleObject8.bin" ContentType="application/vnd.openxmlformats-officedocument.oleObject"/>
  <Override PartName="/ppt/embeddings/oleObject9.bin" ContentType="application/vnd.openxmlformats-officedocument.oleObject"/>
  <Override PartName="/ppt/embeddings/oleObject10.bin" ContentType="application/vnd.openxmlformats-officedocument.oleObject"/>
  <Override PartName="/ppt/tags/tag8.xml" ContentType="application/vnd.openxmlformats-officedocument.presentationml.tags+xml"/>
  <Override PartName="/ppt/tags/tag9.xml" ContentType="application/vnd.openxmlformats-officedocument.presentationml.tags+xml"/>
  <Override PartName="/ppt/embeddings/oleObject11.bin" ContentType="application/vnd.openxmlformats-officedocument.oleObject"/>
  <Override PartName="/ppt/embeddings/oleObject12.bin" ContentType="application/vnd.openxmlformats-officedocument.oleObject"/>
  <Override PartName="/ppt/tags/tag10.xml" ContentType="application/vnd.openxmlformats-officedocument.presentationml.tags+xml"/>
  <Override PartName="/ppt/embeddings/oleObject13.bin" ContentType="application/vnd.openxmlformats-officedocument.oleObject"/>
  <Override PartName="/ppt/embeddings/oleObject14.bin" ContentType="application/vnd.openxmlformats-officedocument.oleObject"/>
  <Override PartName="/ppt/embeddings/oleObject15.bin" ContentType="application/vnd.openxmlformats-officedocument.oleObject"/>
  <Override PartName="/ppt/embeddings/oleObject16.bin" ContentType="application/vnd.openxmlformats-officedocument.oleObject"/>
  <Override PartName="/ppt/embeddings/oleObject17.bin" ContentType="application/vnd.openxmlformats-officedocument.oleObject"/>
  <Override PartName="/ppt/embeddings/oleObject18.bin" ContentType="application/vnd.openxmlformats-officedocument.oleObject"/>
  <Override PartName="/ppt/embeddings/oleObject19.bin" ContentType="application/vnd.openxmlformats-officedocument.oleObject"/>
  <Override PartName="/ppt/embeddings/oleObject20.bin" ContentType="application/vnd.openxmlformats-officedocument.oleObject"/>
  <Override PartName="/ppt/embeddings/oleObject21.bin" ContentType="application/vnd.openxmlformats-officedocument.oleObject"/>
  <Override PartName="/ppt/tags/tag11.xml" ContentType="application/vnd.openxmlformats-officedocument.presentationml.tags+xml"/>
  <Override PartName="/ppt/tags/tag12.xml" ContentType="application/vnd.openxmlformats-officedocument.presentationml.tags+xml"/>
  <Override PartName="/ppt/embeddings/oleObject22.bin" ContentType="application/vnd.openxmlformats-officedocument.oleObject"/>
  <Override PartName="/ppt/embeddings/oleObject23.bin" ContentType="application/vnd.openxmlformats-officedocument.oleObject"/>
  <Override PartName="/ppt/embeddings/oleObject24.bin" ContentType="application/vnd.openxmlformats-officedocument.oleObject"/>
  <Override PartName="/ppt/tags/tag13.xml" ContentType="application/vnd.openxmlformats-officedocument.presentationml.tags+xml"/>
  <Override PartName="/ppt/embeddings/oleObject25.bin" ContentType="application/vnd.openxmlformats-officedocument.oleObject"/>
  <Override PartName="/ppt/embeddings/oleObject26.bin" ContentType="application/vnd.openxmlformats-officedocument.oleObject"/>
  <Override PartName="/ppt/embeddings/oleObject27.bin" ContentType="application/vnd.openxmlformats-officedocument.oleObject"/>
  <Override PartName="/ppt/tags/tag14.xml" ContentType="application/vnd.openxmlformats-officedocument.presentationml.tags+xml"/>
  <Override PartName="/ppt/embeddings/oleObject28.bin" ContentType="application/vnd.openxmlformats-officedocument.oleObject"/>
  <Override PartName="/ppt/embeddings/oleObject29.bin" ContentType="application/vnd.openxmlformats-officedocument.oleObject"/>
  <Override PartName="/ppt/embeddings/oleObject30.bin" ContentType="application/vnd.openxmlformats-officedocument.oleObject"/>
  <Override PartName="/ppt/embeddings/oleObject31.bin" ContentType="application/vnd.openxmlformats-officedocument.oleObject"/>
  <Override PartName="/ppt/tags/tag15.xml" ContentType="application/vnd.openxmlformats-officedocument.presentationml.tags+xml"/>
  <Override PartName="/ppt/embeddings/oleObject32.bin" ContentType="application/vnd.openxmlformats-officedocument.oleObject"/>
  <Override PartName="/ppt/embeddings/oleObject33.bin" ContentType="application/vnd.openxmlformats-officedocument.oleObject"/>
  <Override PartName="/ppt/embeddings/oleObject34.bin" ContentType="application/vnd.openxmlformats-officedocument.oleObject"/>
  <Override PartName="/ppt/tags/tag16.xml" ContentType="application/vnd.openxmlformats-officedocument.presentationml.tags+xml"/>
  <Override PartName="/ppt/embeddings/oleObject35.bin" ContentType="application/vnd.openxmlformats-officedocument.oleObject"/>
  <Override PartName="/ppt/embeddings/oleObject36.bin" ContentType="application/vnd.openxmlformats-officedocument.oleObject"/>
  <Override PartName="/ppt/embeddings/oleObject37.bin" ContentType="application/vnd.openxmlformats-officedocument.oleObject"/>
  <Override PartName="/ppt/embeddings/oleObject38.bin" ContentType="application/vnd.openxmlformats-officedocument.oleObject"/>
  <Override PartName="/ppt/embeddings/oleObject39.bin" ContentType="application/vnd.openxmlformats-officedocument.oleObject"/>
  <Override PartName="/ppt/embeddings/oleObject40.bin" ContentType="application/vnd.openxmlformats-officedocument.oleObject"/>
  <Override PartName="/ppt/embeddings/oleObject41.bin" ContentType="application/vnd.openxmlformats-officedocument.oleObject"/>
  <Override PartName="/ppt/embeddings/oleObject42.bin" ContentType="application/vnd.openxmlformats-officedocument.oleObject"/>
  <Override PartName="/ppt/tags/tag17.xml" ContentType="application/vnd.openxmlformats-officedocument.presentationml.tags+xml"/>
  <Override PartName="/ppt/tags/tag18.xml" ContentType="application/vnd.openxmlformats-officedocument.presentationml.tags+xml"/>
  <Override PartName="/ppt/embeddings/oleObject43.bin" ContentType="application/vnd.openxmlformats-officedocument.oleObject"/>
  <Override PartName="/ppt/tags/tag19.xml" ContentType="application/vnd.openxmlformats-officedocument.presentationml.tags+xml"/>
  <Override PartName="/ppt/embeddings/oleObject44.bin" ContentType="application/vnd.openxmlformats-officedocument.oleObject"/>
  <Override PartName="/ppt/embeddings/oleObject45.bin" ContentType="application/vnd.openxmlformats-officedocument.oleObject"/>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embeddings/oleObject46.bin" ContentType="application/vnd.openxmlformats-officedocument.oleObject"/>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7"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 id="298" r:id="rId43"/>
    <p:sldId id="299" r:id="rId44"/>
    <p:sldId id="300" r:id="rId45"/>
    <p:sldId id="301" r:id="rId46"/>
    <p:sldId id="302" r:id="rId47"/>
    <p:sldId id="303" r:id="rId48"/>
    <p:sldId id="304" r:id="rId49"/>
    <p:sldId id="305" r:id="rId50"/>
    <p:sldId id="306" r:id="rId51"/>
    <p:sldId id="307" r:id="rId52"/>
    <p:sldId id="308" r:id="rId53"/>
    <p:sldId id="309" r:id="rId54"/>
    <p:sldId id="310" r:id="rId55"/>
    <p:sldId id="311" r:id="rId56"/>
    <p:sldId id="325" r:id="rId57"/>
    <p:sldId id="313" r:id="rId58"/>
    <p:sldId id="314" r:id="rId59"/>
    <p:sldId id="316" r:id="rId60"/>
    <p:sldId id="326" r:id="rId61"/>
    <p:sldId id="317" r:id="rId62"/>
    <p:sldId id="328" r:id="rId63"/>
    <p:sldId id="329" r:id="rId64"/>
    <p:sldId id="330" r:id="rId65"/>
    <p:sldId id="331" r:id="rId66"/>
    <p:sldId id="319" r:id="rId67"/>
    <p:sldId id="332" r:id="rId68"/>
    <p:sldId id="334" r:id="rId69"/>
    <p:sldId id="335" r:id="rId70"/>
    <p:sldId id="336" r:id="rId71"/>
    <p:sldId id="320" r:id="rId72"/>
    <p:sldId id="322" r:id="rId73"/>
    <p:sldId id="337" r:id="rId7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varScale="1">
        <p:scale>
          <a:sx n="132" d="100"/>
          <a:sy n="132" d="100"/>
        </p:scale>
        <p:origin x="-2584" y="-10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printerSettings" Target="printerSettings/printerSettings1.bin"/><Relationship Id="rId76" Type="http://schemas.openxmlformats.org/officeDocument/2006/relationships/presProps" Target="presProps.xml"/><Relationship Id="rId77" Type="http://schemas.openxmlformats.org/officeDocument/2006/relationships/viewProps" Target="viewProps.xml"/><Relationship Id="rId78" Type="http://schemas.openxmlformats.org/officeDocument/2006/relationships/theme" Target="theme/theme1.xml"/><Relationship Id="rId79" Type="http://schemas.openxmlformats.org/officeDocument/2006/relationships/tableStyles" Target="tableStyles.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36.wmf"/><Relationship Id="rId2" Type="http://schemas.openxmlformats.org/officeDocument/2006/relationships/image" Target="../media/image37.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40.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41.emf"/><Relationship Id="rId2" Type="http://schemas.openxmlformats.org/officeDocument/2006/relationships/image" Target="../media/image42.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44.emf"/><Relationship Id="rId2" Type="http://schemas.openxmlformats.org/officeDocument/2006/relationships/image" Target="../media/image45.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46.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47.emf"/><Relationship Id="rId2" Type="http://schemas.openxmlformats.org/officeDocument/2006/relationships/image" Target="../media/image48.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50.emf"/><Relationship Id="rId2" Type="http://schemas.openxmlformats.org/officeDocument/2006/relationships/image" Target="../media/image51.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40.emf"/><Relationship Id="rId2" Type="http://schemas.openxmlformats.org/officeDocument/2006/relationships/image" Target="../media/image53.emf"/><Relationship Id="rId3" Type="http://schemas.openxmlformats.org/officeDocument/2006/relationships/image" Target="../media/image54.emf"/></Relationships>
</file>

<file path=ppt/drawings/_rels/vmlDrawing18.vml.rels><?xml version="1.0" encoding="UTF-8" standalone="yes"?>
<Relationships xmlns="http://schemas.openxmlformats.org/package/2006/relationships"><Relationship Id="rId3" Type="http://schemas.openxmlformats.org/officeDocument/2006/relationships/image" Target="../media/image57.emf"/><Relationship Id="rId4" Type="http://schemas.openxmlformats.org/officeDocument/2006/relationships/image" Target="../media/image58.emf"/><Relationship Id="rId1" Type="http://schemas.openxmlformats.org/officeDocument/2006/relationships/image" Target="../media/image55.emf"/><Relationship Id="rId2" Type="http://schemas.openxmlformats.org/officeDocument/2006/relationships/image" Target="../media/image56.emf"/></Relationships>
</file>

<file path=ppt/drawings/_rels/vmlDrawing19.vml.rels><?xml version="1.0" encoding="UTF-8" standalone="yes"?>
<Relationships xmlns="http://schemas.openxmlformats.org/package/2006/relationships"><Relationship Id="rId3" Type="http://schemas.openxmlformats.org/officeDocument/2006/relationships/image" Target="../media/image63.emf"/><Relationship Id="rId4" Type="http://schemas.openxmlformats.org/officeDocument/2006/relationships/image" Target="../media/image64.emf"/><Relationship Id="rId1" Type="http://schemas.openxmlformats.org/officeDocument/2006/relationships/image" Target="../media/image61.emf"/><Relationship Id="rId2" Type="http://schemas.openxmlformats.org/officeDocument/2006/relationships/image" Target="../media/image62.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6.emf"/><Relationship Id="rId2" Type="http://schemas.openxmlformats.org/officeDocument/2006/relationships/image" Target="../media/image7.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69.w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73.emf"/><Relationship Id="rId2" Type="http://schemas.openxmlformats.org/officeDocument/2006/relationships/image" Target="../media/image74.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79.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0.emf"/><Relationship Id="rId2" Type="http://schemas.openxmlformats.org/officeDocument/2006/relationships/image" Target="../media/image11.emf"/><Relationship Id="rId3" Type="http://schemas.openxmlformats.org/officeDocument/2006/relationships/image" Target="../media/image7.e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14.emf"/><Relationship Id="rId4" Type="http://schemas.openxmlformats.org/officeDocument/2006/relationships/image" Target="../media/image15.emf"/><Relationship Id="rId1" Type="http://schemas.openxmlformats.org/officeDocument/2006/relationships/image" Target="../media/image12.emf"/><Relationship Id="rId2" Type="http://schemas.openxmlformats.org/officeDocument/2006/relationships/image" Target="../media/image13.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0.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1.w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28.emf"/><Relationship Id="rId4" Type="http://schemas.openxmlformats.org/officeDocument/2006/relationships/image" Target="../media/image29.emf"/><Relationship Id="rId1" Type="http://schemas.openxmlformats.org/officeDocument/2006/relationships/image" Target="../media/image26.wmf"/><Relationship Id="rId2" Type="http://schemas.openxmlformats.org/officeDocument/2006/relationships/image" Target="../media/image27.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31.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32.emf"/><Relationship Id="rId2" Type="http://schemas.openxmlformats.org/officeDocument/2006/relationships/image" Target="../media/image33.e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AB20FB5D-1E13-C54A-855D-263584E333B3}" type="datetimeFigureOut">
              <a:rPr lang="en-US" smtClean="0"/>
              <a:t>10/15/14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0123DCA-89DF-4749-A3F9-F7D54189C0AF}" type="slidenum">
              <a:rPr lang="en-US" smtClean="0"/>
              <a:t>‹#›</a:t>
            </a:fld>
            <a:endParaRPr lang="en-US"/>
          </a:p>
        </p:txBody>
      </p:sp>
    </p:spTree>
    <p:extLst>
      <p:ext uri="{BB962C8B-B14F-4D97-AF65-F5344CB8AC3E}">
        <p14:creationId xmlns:p14="http://schemas.microsoft.com/office/powerpoint/2010/main" val="30804377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B20FB5D-1E13-C54A-855D-263584E333B3}" type="datetimeFigureOut">
              <a:rPr lang="en-US" smtClean="0"/>
              <a:t>10/15/14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0123DCA-89DF-4749-A3F9-F7D54189C0AF}" type="slidenum">
              <a:rPr lang="en-US" smtClean="0"/>
              <a:t>‹#›</a:t>
            </a:fld>
            <a:endParaRPr lang="en-US"/>
          </a:p>
        </p:txBody>
      </p:sp>
    </p:spTree>
    <p:extLst>
      <p:ext uri="{BB962C8B-B14F-4D97-AF65-F5344CB8AC3E}">
        <p14:creationId xmlns:p14="http://schemas.microsoft.com/office/powerpoint/2010/main" val="28748736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B20FB5D-1E13-C54A-855D-263584E333B3}" type="datetimeFigureOut">
              <a:rPr lang="en-US" smtClean="0"/>
              <a:t>10/15/14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0123DCA-89DF-4749-A3F9-F7D54189C0AF}" type="slidenum">
              <a:rPr lang="en-US" smtClean="0"/>
              <a:t>‹#›</a:t>
            </a:fld>
            <a:endParaRPr lang="en-US"/>
          </a:p>
        </p:txBody>
      </p:sp>
    </p:spTree>
    <p:extLst>
      <p:ext uri="{BB962C8B-B14F-4D97-AF65-F5344CB8AC3E}">
        <p14:creationId xmlns:p14="http://schemas.microsoft.com/office/powerpoint/2010/main" val="8370911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B20FB5D-1E13-C54A-855D-263584E333B3}" type="datetimeFigureOut">
              <a:rPr lang="en-US" smtClean="0"/>
              <a:t>10/15/14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0123DCA-89DF-4749-A3F9-F7D54189C0AF}" type="slidenum">
              <a:rPr lang="en-US" smtClean="0"/>
              <a:t>‹#›</a:t>
            </a:fld>
            <a:endParaRPr lang="en-US"/>
          </a:p>
        </p:txBody>
      </p:sp>
    </p:spTree>
    <p:extLst>
      <p:ext uri="{BB962C8B-B14F-4D97-AF65-F5344CB8AC3E}">
        <p14:creationId xmlns:p14="http://schemas.microsoft.com/office/powerpoint/2010/main" val="21160846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B20FB5D-1E13-C54A-855D-263584E333B3}" type="datetimeFigureOut">
              <a:rPr lang="en-US" smtClean="0"/>
              <a:t>10/15/14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0123DCA-89DF-4749-A3F9-F7D54189C0AF}" type="slidenum">
              <a:rPr lang="en-US" smtClean="0"/>
              <a:t>‹#›</a:t>
            </a:fld>
            <a:endParaRPr lang="en-US"/>
          </a:p>
        </p:txBody>
      </p:sp>
    </p:spTree>
    <p:extLst>
      <p:ext uri="{BB962C8B-B14F-4D97-AF65-F5344CB8AC3E}">
        <p14:creationId xmlns:p14="http://schemas.microsoft.com/office/powerpoint/2010/main" val="30951809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AB20FB5D-1E13-C54A-855D-263584E333B3}" type="datetimeFigureOut">
              <a:rPr lang="en-US" smtClean="0"/>
              <a:t>10/15/14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0123DCA-89DF-4749-A3F9-F7D54189C0AF}" type="slidenum">
              <a:rPr lang="en-US" smtClean="0"/>
              <a:t>‹#›</a:t>
            </a:fld>
            <a:endParaRPr lang="en-US"/>
          </a:p>
        </p:txBody>
      </p:sp>
    </p:spTree>
    <p:extLst>
      <p:ext uri="{BB962C8B-B14F-4D97-AF65-F5344CB8AC3E}">
        <p14:creationId xmlns:p14="http://schemas.microsoft.com/office/powerpoint/2010/main" val="27643375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AB20FB5D-1E13-C54A-855D-263584E333B3}" type="datetimeFigureOut">
              <a:rPr lang="en-US" smtClean="0"/>
              <a:t>10/15/14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0123DCA-89DF-4749-A3F9-F7D54189C0AF}" type="slidenum">
              <a:rPr lang="en-US" smtClean="0"/>
              <a:t>‹#›</a:t>
            </a:fld>
            <a:endParaRPr lang="en-US"/>
          </a:p>
        </p:txBody>
      </p:sp>
    </p:spTree>
    <p:extLst>
      <p:ext uri="{BB962C8B-B14F-4D97-AF65-F5344CB8AC3E}">
        <p14:creationId xmlns:p14="http://schemas.microsoft.com/office/powerpoint/2010/main" val="41927693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AB20FB5D-1E13-C54A-855D-263584E333B3}" type="datetimeFigureOut">
              <a:rPr lang="en-US" smtClean="0"/>
              <a:t>10/15/14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0123DCA-89DF-4749-A3F9-F7D54189C0AF}" type="slidenum">
              <a:rPr lang="en-US" smtClean="0"/>
              <a:t>‹#›</a:t>
            </a:fld>
            <a:endParaRPr lang="en-US"/>
          </a:p>
        </p:txBody>
      </p:sp>
    </p:spTree>
    <p:extLst>
      <p:ext uri="{BB962C8B-B14F-4D97-AF65-F5344CB8AC3E}">
        <p14:creationId xmlns:p14="http://schemas.microsoft.com/office/powerpoint/2010/main" val="14024603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B20FB5D-1E13-C54A-855D-263584E333B3}" type="datetimeFigureOut">
              <a:rPr lang="en-US" smtClean="0"/>
              <a:t>10/15/14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0123DCA-89DF-4749-A3F9-F7D54189C0AF}" type="slidenum">
              <a:rPr lang="en-US" smtClean="0"/>
              <a:t>‹#›</a:t>
            </a:fld>
            <a:endParaRPr lang="en-US"/>
          </a:p>
        </p:txBody>
      </p:sp>
    </p:spTree>
    <p:extLst>
      <p:ext uri="{BB962C8B-B14F-4D97-AF65-F5344CB8AC3E}">
        <p14:creationId xmlns:p14="http://schemas.microsoft.com/office/powerpoint/2010/main" val="22153640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B20FB5D-1E13-C54A-855D-263584E333B3}" type="datetimeFigureOut">
              <a:rPr lang="en-US" smtClean="0"/>
              <a:t>10/15/14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0123DCA-89DF-4749-A3F9-F7D54189C0AF}" type="slidenum">
              <a:rPr lang="en-US" smtClean="0"/>
              <a:t>‹#›</a:t>
            </a:fld>
            <a:endParaRPr lang="en-US"/>
          </a:p>
        </p:txBody>
      </p:sp>
    </p:spTree>
    <p:extLst>
      <p:ext uri="{BB962C8B-B14F-4D97-AF65-F5344CB8AC3E}">
        <p14:creationId xmlns:p14="http://schemas.microsoft.com/office/powerpoint/2010/main" val="20293049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B20FB5D-1E13-C54A-855D-263584E333B3}" type="datetimeFigureOut">
              <a:rPr lang="en-US" smtClean="0"/>
              <a:t>10/15/14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0123DCA-89DF-4749-A3F9-F7D54189C0AF}" type="slidenum">
              <a:rPr lang="en-US" smtClean="0"/>
              <a:t>‹#›</a:t>
            </a:fld>
            <a:endParaRPr lang="en-US"/>
          </a:p>
        </p:txBody>
      </p:sp>
    </p:spTree>
    <p:extLst>
      <p:ext uri="{BB962C8B-B14F-4D97-AF65-F5344CB8AC3E}">
        <p14:creationId xmlns:p14="http://schemas.microsoft.com/office/powerpoint/2010/main" val="2866290008"/>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B20FB5D-1E13-C54A-855D-263584E333B3}" type="datetimeFigureOut">
              <a:rPr lang="en-US" smtClean="0"/>
              <a:t>10/15/14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0123DCA-89DF-4749-A3F9-F7D54189C0AF}" type="slidenum">
              <a:rPr lang="en-US" smtClean="0"/>
              <a:t>‹#›</a:t>
            </a:fld>
            <a:endParaRPr lang="en-US"/>
          </a:p>
        </p:txBody>
      </p:sp>
    </p:spTree>
    <p:extLst>
      <p:ext uri="{BB962C8B-B14F-4D97-AF65-F5344CB8AC3E}">
        <p14:creationId xmlns:p14="http://schemas.microsoft.com/office/powerpoint/2010/main" val="6860909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tags" Target="../tags/tag1.xml"/><Relationship Id="rId2" Type="http://schemas.openxmlformats.org/officeDocument/2006/relationships/slideLayout" Target="../slideLayouts/slideLayout2.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tags" Target="../tags/tag8.xml"/><Relationship Id="rId2" Type="http://schemas.openxmlformats.org/officeDocument/2006/relationships/slideLayout" Target="../slideLayouts/slideLayout2.xml"/><Relationship Id="rId3" Type="http://schemas.openxmlformats.org/officeDocument/2006/relationships/image" Target="../media/image17.png"/></Relationships>
</file>

<file path=ppt/slides/_rels/slide11.xml.rels><?xml version="1.0" encoding="UTF-8" standalone="yes"?>
<Relationships xmlns="http://schemas.openxmlformats.org/package/2006/relationships"><Relationship Id="rId1" Type="http://schemas.openxmlformats.org/officeDocument/2006/relationships/tags" Target="../tags/tag9.xml"/><Relationship Id="rId2" Type="http://schemas.openxmlformats.org/officeDocument/2006/relationships/slideLayout" Target="../slideLayouts/slideLayout2.xml"/><Relationship Id="rId3" Type="http://schemas.openxmlformats.org/officeDocument/2006/relationships/image" Target="../media/image1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oleObject" Target="../embeddings/oleObject11.bin"/><Relationship Id="rId4" Type="http://schemas.openxmlformats.org/officeDocument/2006/relationships/image" Target="../media/image20.emf"/><Relationship Id="rId1" Type="http://schemas.openxmlformats.org/officeDocument/2006/relationships/vmlDrawing" Target="../drawings/vmlDrawing5.vml"/><Relationship Id="rId2"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12.bin"/><Relationship Id="rId4" Type="http://schemas.openxmlformats.org/officeDocument/2006/relationships/image" Target="../media/image21.wmf"/><Relationship Id="rId1" Type="http://schemas.openxmlformats.org/officeDocument/2006/relationships/vmlDrawing" Target="../drawings/vmlDrawing6.vml"/><Relationship Id="rId2"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emf"/></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23.png"/><Relationship Id="rId1" Type="http://schemas.microsoft.com/office/2007/relationships/media" Target="../media/media1.mp3"/><Relationship Id="rId2" Type="http://schemas.openxmlformats.org/officeDocument/2006/relationships/audio" Target="../media/media1.mp3"/></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18.xml.rels><?xml version="1.0" encoding="UTF-8" standalone="yes"?>
<Relationships xmlns="http://schemas.openxmlformats.org/package/2006/relationships"><Relationship Id="rId1" Type="http://schemas.openxmlformats.org/officeDocument/2006/relationships/tags" Target="../tags/tag10.xml"/><Relationship Id="rId2" Type="http://schemas.openxmlformats.org/officeDocument/2006/relationships/slideLayout" Target="../slideLayouts/slideLayout2.xml"/><Relationship Id="rId3" Type="http://schemas.openxmlformats.org/officeDocument/2006/relationships/image" Target="../media/image2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tags" Target="../tags/tag3.xml"/><Relationship Id="rId4" Type="http://schemas.openxmlformats.org/officeDocument/2006/relationships/slideLayout" Target="../slideLayouts/slideLayout2.xml"/><Relationship Id="rId5" Type="http://schemas.openxmlformats.org/officeDocument/2006/relationships/oleObject" Target="../embeddings/oleObject1.bin"/><Relationship Id="rId6" Type="http://schemas.openxmlformats.org/officeDocument/2006/relationships/image" Target="../media/image2.emf"/><Relationship Id="rId7" Type="http://schemas.openxmlformats.org/officeDocument/2006/relationships/image" Target="../media/image3.png"/><Relationship Id="rId8" Type="http://schemas.openxmlformats.org/officeDocument/2006/relationships/image" Target="../media/image4.png"/><Relationship Id="rId1" Type="http://schemas.openxmlformats.org/officeDocument/2006/relationships/vmlDrawing" Target="../drawings/vmlDrawing1.vml"/><Relationship Id="rId2" Type="http://schemas.openxmlformats.org/officeDocument/2006/relationships/tags" Target="../tags/tag2.xml"/></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13.bin"/><Relationship Id="rId4" Type="http://schemas.openxmlformats.org/officeDocument/2006/relationships/image" Target="../media/image26.wmf"/><Relationship Id="rId5" Type="http://schemas.openxmlformats.org/officeDocument/2006/relationships/oleObject" Target="../embeddings/oleObject14.bin"/><Relationship Id="rId6" Type="http://schemas.openxmlformats.org/officeDocument/2006/relationships/image" Target="../media/image27.emf"/><Relationship Id="rId7" Type="http://schemas.openxmlformats.org/officeDocument/2006/relationships/oleObject" Target="../embeddings/oleObject15.bin"/><Relationship Id="rId8" Type="http://schemas.openxmlformats.org/officeDocument/2006/relationships/image" Target="../media/image28.emf"/><Relationship Id="rId9" Type="http://schemas.openxmlformats.org/officeDocument/2006/relationships/oleObject" Target="../embeddings/oleObject16.bin"/><Relationship Id="rId10" Type="http://schemas.openxmlformats.org/officeDocument/2006/relationships/image" Target="../media/image29.emf"/><Relationship Id="rId1" Type="http://schemas.openxmlformats.org/officeDocument/2006/relationships/vmlDrawing" Target="../drawings/vmlDrawing7.vml"/><Relationship Id="rId2"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tif"/></Relationships>
</file>

<file path=ppt/slides/_rels/slide22.xml.rels><?xml version="1.0" encoding="UTF-8" standalone="yes"?>
<Relationships xmlns="http://schemas.openxmlformats.org/package/2006/relationships"><Relationship Id="rId3" Type="http://schemas.openxmlformats.org/officeDocument/2006/relationships/oleObject" Target="../embeddings/oleObject17.bin"/><Relationship Id="rId4" Type="http://schemas.openxmlformats.org/officeDocument/2006/relationships/image" Target="../media/image31.emf"/><Relationship Id="rId1" Type="http://schemas.openxmlformats.org/officeDocument/2006/relationships/vmlDrawing" Target="../drawings/vmlDrawing8.vml"/><Relationship Id="rId2"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oleObject" Target="../embeddings/oleObject18.bin"/><Relationship Id="rId4" Type="http://schemas.openxmlformats.org/officeDocument/2006/relationships/image" Target="../media/image32.emf"/><Relationship Id="rId5" Type="http://schemas.openxmlformats.org/officeDocument/2006/relationships/oleObject" Target="../embeddings/oleObject19.bin"/><Relationship Id="rId6" Type="http://schemas.openxmlformats.org/officeDocument/2006/relationships/image" Target="../media/image33.emf"/><Relationship Id="rId1" Type="http://schemas.openxmlformats.org/officeDocument/2006/relationships/vmlDrawing" Target="../drawings/vmlDrawing9.vml"/><Relationship Id="rId2"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png"/><Relationship Id="rId3" Type="http://schemas.openxmlformats.org/officeDocument/2006/relationships/image" Target="../media/image35.tif"/></Relationships>
</file>

<file path=ppt/slides/_rels/slide25.xml.rels><?xml version="1.0" encoding="UTF-8" standalone="yes"?>
<Relationships xmlns="http://schemas.openxmlformats.org/package/2006/relationships"><Relationship Id="rId3" Type="http://schemas.openxmlformats.org/officeDocument/2006/relationships/oleObject" Target="../embeddings/oleObject20.bin"/><Relationship Id="rId4" Type="http://schemas.openxmlformats.org/officeDocument/2006/relationships/image" Target="../media/image36.wmf"/><Relationship Id="rId5" Type="http://schemas.openxmlformats.org/officeDocument/2006/relationships/oleObject" Target="../embeddings/oleObject21.bin"/><Relationship Id="rId6" Type="http://schemas.openxmlformats.org/officeDocument/2006/relationships/image" Target="../media/image37.emf"/><Relationship Id="rId1" Type="http://schemas.openxmlformats.org/officeDocument/2006/relationships/vmlDrawing" Target="../drawings/vmlDrawing10.vml"/><Relationship Id="rId2"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tags" Target="../tags/tag11.xml"/><Relationship Id="rId2" Type="http://schemas.openxmlformats.org/officeDocument/2006/relationships/slideLayout" Target="../slideLayouts/slideLayout2.xml"/><Relationship Id="rId3" Type="http://schemas.openxmlformats.org/officeDocument/2006/relationships/image" Target="../media/image3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tif"/></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oleObject" Target="../embeddings/oleObject22.bin"/><Relationship Id="rId5" Type="http://schemas.openxmlformats.org/officeDocument/2006/relationships/image" Target="../media/image40.emf"/><Relationship Id="rId1" Type="http://schemas.openxmlformats.org/officeDocument/2006/relationships/vmlDrawing" Target="../drawings/vmlDrawing11.vml"/><Relationship Id="rId2" Type="http://schemas.openxmlformats.org/officeDocument/2006/relationships/tags" Target="../tags/tag12.xml"/></Relationships>
</file>

<file path=ppt/slides/_rels/slide3.xml.rels><?xml version="1.0" encoding="UTF-8" standalone="yes"?>
<Relationships xmlns="http://schemas.openxmlformats.org/package/2006/relationships"><Relationship Id="rId1" Type="http://schemas.openxmlformats.org/officeDocument/2006/relationships/tags" Target="../tags/tag4.xml"/><Relationship Id="rId2" Type="http://schemas.openxmlformats.org/officeDocument/2006/relationships/slideLayout" Target="../slideLayouts/slideLayout2.xml"/><Relationship Id="rId3"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oleObject" Target="../embeddings/oleObject23.bin"/><Relationship Id="rId4" Type="http://schemas.openxmlformats.org/officeDocument/2006/relationships/image" Target="../media/image41.emf"/><Relationship Id="rId5" Type="http://schemas.openxmlformats.org/officeDocument/2006/relationships/oleObject" Target="../embeddings/oleObject24.bin"/><Relationship Id="rId6" Type="http://schemas.openxmlformats.org/officeDocument/2006/relationships/image" Target="../media/image42.emf"/><Relationship Id="rId1" Type="http://schemas.openxmlformats.org/officeDocument/2006/relationships/vmlDrawing" Target="../drawings/vmlDrawing12.vml"/><Relationship Id="rId2"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tags" Target="../tags/tag13.xml"/><Relationship Id="rId2" Type="http://schemas.openxmlformats.org/officeDocument/2006/relationships/slideLayout" Target="../slideLayouts/slideLayout2.xml"/><Relationship Id="rId3" Type="http://schemas.openxmlformats.org/officeDocument/2006/relationships/image" Target="../media/image43.png"/></Relationships>
</file>

<file path=ppt/slides/_rels/slide32.xml.rels><?xml version="1.0" encoding="UTF-8" standalone="yes"?>
<Relationships xmlns="http://schemas.openxmlformats.org/package/2006/relationships"><Relationship Id="rId3" Type="http://schemas.openxmlformats.org/officeDocument/2006/relationships/oleObject" Target="../embeddings/oleObject25.bin"/><Relationship Id="rId4" Type="http://schemas.openxmlformats.org/officeDocument/2006/relationships/image" Target="../media/image44.emf"/><Relationship Id="rId5" Type="http://schemas.openxmlformats.org/officeDocument/2006/relationships/oleObject" Target="../embeddings/oleObject26.bin"/><Relationship Id="rId6" Type="http://schemas.openxmlformats.org/officeDocument/2006/relationships/image" Target="../media/image45.emf"/><Relationship Id="rId1" Type="http://schemas.openxmlformats.org/officeDocument/2006/relationships/vmlDrawing" Target="../drawings/vmlDrawing13.vml"/><Relationship Id="rId2"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oleObject" Target="../embeddings/oleObject27.bin"/><Relationship Id="rId4" Type="http://schemas.openxmlformats.org/officeDocument/2006/relationships/image" Target="../media/image46.emf"/><Relationship Id="rId1" Type="http://schemas.openxmlformats.org/officeDocument/2006/relationships/vmlDrawing" Target="../drawings/vmlDrawing14.vml"/><Relationship Id="rId2"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oleObject" Target="../embeddings/oleObject28.bin"/><Relationship Id="rId5" Type="http://schemas.openxmlformats.org/officeDocument/2006/relationships/image" Target="../media/image47.emf"/><Relationship Id="rId6" Type="http://schemas.openxmlformats.org/officeDocument/2006/relationships/oleObject" Target="../embeddings/oleObject29.bin"/><Relationship Id="rId7" Type="http://schemas.openxmlformats.org/officeDocument/2006/relationships/image" Target="../media/image48.emf"/><Relationship Id="rId8" Type="http://schemas.openxmlformats.org/officeDocument/2006/relationships/image" Target="../media/image49.png"/><Relationship Id="rId1" Type="http://schemas.openxmlformats.org/officeDocument/2006/relationships/vmlDrawing" Target="../drawings/vmlDrawing15.vml"/><Relationship Id="rId2" Type="http://schemas.openxmlformats.org/officeDocument/2006/relationships/tags" Target="../tags/tag14.xml"/></Relationships>
</file>

<file path=ppt/slides/_rels/slide35.xml.rels><?xml version="1.0" encoding="UTF-8" standalone="yes"?>
<Relationships xmlns="http://schemas.openxmlformats.org/package/2006/relationships"><Relationship Id="rId3" Type="http://schemas.openxmlformats.org/officeDocument/2006/relationships/oleObject" Target="../embeddings/oleObject30.bin"/><Relationship Id="rId4" Type="http://schemas.openxmlformats.org/officeDocument/2006/relationships/image" Target="../media/image50.emf"/><Relationship Id="rId5" Type="http://schemas.openxmlformats.org/officeDocument/2006/relationships/oleObject" Target="../embeddings/oleObject31.bin"/><Relationship Id="rId6" Type="http://schemas.openxmlformats.org/officeDocument/2006/relationships/image" Target="../media/image51.emf"/><Relationship Id="rId1" Type="http://schemas.openxmlformats.org/officeDocument/2006/relationships/vmlDrawing" Target="../drawings/vmlDrawing16.vml"/><Relationship Id="rId2"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tags" Target="../tags/tag15.xml"/><Relationship Id="rId2" Type="http://schemas.openxmlformats.org/officeDocument/2006/relationships/slideLayout" Target="../slideLayouts/slideLayout2.xml"/><Relationship Id="rId3" Type="http://schemas.openxmlformats.org/officeDocument/2006/relationships/image" Target="../media/image52.png"/></Relationships>
</file>

<file path=ppt/slides/_rels/slide37.xml.rels><?xml version="1.0" encoding="UTF-8" standalone="yes"?>
<Relationships xmlns="http://schemas.openxmlformats.org/package/2006/relationships"><Relationship Id="rId3" Type="http://schemas.openxmlformats.org/officeDocument/2006/relationships/oleObject" Target="../embeddings/oleObject32.bin"/><Relationship Id="rId4" Type="http://schemas.openxmlformats.org/officeDocument/2006/relationships/image" Target="../media/image40.emf"/><Relationship Id="rId5" Type="http://schemas.openxmlformats.org/officeDocument/2006/relationships/oleObject" Target="../embeddings/oleObject33.bin"/><Relationship Id="rId6" Type="http://schemas.openxmlformats.org/officeDocument/2006/relationships/image" Target="../media/image53.emf"/><Relationship Id="rId7" Type="http://schemas.openxmlformats.org/officeDocument/2006/relationships/oleObject" Target="../embeddings/oleObject34.bin"/><Relationship Id="rId8" Type="http://schemas.openxmlformats.org/officeDocument/2006/relationships/image" Target="../media/image54.emf"/><Relationship Id="rId1" Type="http://schemas.openxmlformats.org/officeDocument/2006/relationships/vmlDrawing" Target="../drawings/vmlDrawing17.vml"/><Relationship Id="rId2"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tags" Target="../tags/tag6.xml"/><Relationship Id="rId4" Type="http://schemas.openxmlformats.org/officeDocument/2006/relationships/slideLayout" Target="../slideLayouts/slideLayout2.xml"/><Relationship Id="rId5" Type="http://schemas.openxmlformats.org/officeDocument/2006/relationships/image" Target="../media/image8.png"/><Relationship Id="rId6" Type="http://schemas.openxmlformats.org/officeDocument/2006/relationships/image" Target="../media/image9.png"/><Relationship Id="rId7" Type="http://schemas.openxmlformats.org/officeDocument/2006/relationships/oleObject" Target="../embeddings/oleObject2.bin"/><Relationship Id="rId8" Type="http://schemas.openxmlformats.org/officeDocument/2006/relationships/image" Target="../media/image6.emf"/><Relationship Id="rId9" Type="http://schemas.openxmlformats.org/officeDocument/2006/relationships/oleObject" Target="../embeddings/oleObject3.bin"/><Relationship Id="rId10" Type="http://schemas.openxmlformats.org/officeDocument/2006/relationships/image" Target="../media/image7.emf"/><Relationship Id="rId1" Type="http://schemas.openxmlformats.org/officeDocument/2006/relationships/vmlDrawing" Target="../drawings/vmlDrawing2.vml"/><Relationship Id="rId2" Type="http://schemas.openxmlformats.org/officeDocument/2006/relationships/tags" Target="../tags/tag5.xml"/></Relationships>
</file>

<file path=ppt/slides/_rels/slide40.xml.rels><?xml version="1.0" encoding="UTF-8" standalone="yes"?>
<Relationships xmlns="http://schemas.openxmlformats.org/package/2006/relationships"><Relationship Id="rId11" Type="http://schemas.openxmlformats.org/officeDocument/2006/relationships/image" Target="../media/image58.emf"/><Relationship Id="rId12" Type="http://schemas.openxmlformats.org/officeDocument/2006/relationships/image" Target="../media/image59.png"/><Relationship Id="rId1" Type="http://schemas.openxmlformats.org/officeDocument/2006/relationships/vmlDrawing" Target="../drawings/vmlDrawing18.vml"/><Relationship Id="rId2" Type="http://schemas.openxmlformats.org/officeDocument/2006/relationships/tags" Target="../tags/tag16.xml"/><Relationship Id="rId3" Type="http://schemas.openxmlformats.org/officeDocument/2006/relationships/slideLayout" Target="../slideLayouts/slideLayout2.xml"/><Relationship Id="rId4" Type="http://schemas.openxmlformats.org/officeDocument/2006/relationships/oleObject" Target="../embeddings/oleObject35.bin"/><Relationship Id="rId5" Type="http://schemas.openxmlformats.org/officeDocument/2006/relationships/image" Target="../media/image55.emf"/><Relationship Id="rId6" Type="http://schemas.openxmlformats.org/officeDocument/2006/relationships/oleObject" Target="../embeddings/oleObject36.bin"/><Relationship Id="rId7" Type="http://schemas.openxmlformats.org/officeDocument/2006/relationships/image" Target="../media/image56.emf"/><Relationship Id="rId8" Type="http://schemas.openxmlformats.org/officeDocument/2006/relationships/oleObject" Target="../embeddings/oleObject37.bin"/><Relationship Id="rId9" Type="http://schemas.openxmlformats.org/officeDocument/2006/relationships/image" Target="../media/image57.emf"/><Relationship Id="rId10" Type="http://schemas.openxmlformats.org/officeDocument/2006/relationships/oleObject" Target="../embeddings/oleObject38.bin"/></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0.emf"/></Relationships>
</file>

<file path=ppt/slides/_rels/slide42.xml.rels><?xml version="1.0" encoding="UTF-8" standalone="yes"?>
<Relationships xmlns="http://schemas.openxmlformats.org/package/2006/relationships"><Relationship Id="rId3" Type="http://schemas.openxmlformats.org/officeDocument/2006/relationships/oleObject" Target="../embeddings/oleObject39.bin"/><Relationship Id="rId4" Type="http://schemas.openxmlformats.org/officeDocument/2006/relationships/image" Target="../media/image61.emf"/><Relationship Id="rId5" Type="http://schemas.openxmlformats.org/officeDocument/2006/relationships/oleObject" Target="../embeddings/oleObject40.bin"/><Relationship Id="rId6" Type="http://schemas.openxmlformats.org/officeDocument/2006/relationships/image" Target="../media/image62.emf"/><Relationship Id="rId7" Type="http://schemas.openxmlformats.org/officeDocument/2006/relationships/oleObject" Target="../embeddings/oleObject41.bin"/><Relationship Id="rId8" Type="http://schemas.openxmlformats.org/officeDocument/2006/relationships/image" Target="../media/image63.emf"/><Relationship Id="rId9" Type="http://schemas.openxmlformats.org/officeDocument/2006/relationships/oleObject" Target="../embeddings/oleObject42.bin"/><Relationship Id="rId10" Type="http://schemas.openxmlformats.org/officeDocument/2006/relationships/image" Target="../media/image64.emf"/><Relationship Id="rId1" Type="http://schemas.openxmlformats.org/officeDocument/2006/relationships/vmlDrawing" Target="../drawings/vmlDrawing19.vml"/><Relationship Id="rId2"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65.png"/><Relationship Id="rId4" Type="http://schemas.openxmlformats.org/officeDocument/2006/relationships/image" Target="../media/image66.emf"/><Relationship Id="rId1" Type="http://schemas.openxmlformats.org/officeDocument/2006/relationships/tags" Target="../tags/tag17.xml"/><Relationship Id="rId2"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tags" Target="../tags/tag18.xml"/><Relationship Id="rId2" Type="http://schemas.openxmlformats.org/officeDocument/2006/relationships/slideLayout" Target="../slideLayouts/slideLayout2.xml"/><Relationship Id="rId3" Type="http://schemas.openxmlformats.org/officeDocument/2006/relationships/image" Target="../media/image67.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8.emf"/></Relationships>
</file>

<file path=ppt/slides/_rels/slide49.xml.rels><?xml version="1.0" encoding="UTF-8" standalone="yes"?>
<Relationships xmlns="http://schemas.openxmlformats.org/package/2006/relationships"><Relationship Id="rId3" Type="http://schemas.openxmlformats.org/officeDocument/2006/relationships/oleObject" Target="../embeddings/oleObject43.bin"/><Relationship Id="rId4" Type="http://schemas.openxmlformats.org/officeDocument/2006/relationships/image" Target="../media/image69.wmf"/><Relationship Id="rId1" Type="http://schemas.openxmlformats.org/officeDocument/2006/relationships/vmlDrawing" Target="../drawings/vmlDrawing20.vml"/><Relationship Id="rId2"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oleObject" Target="../embeddings/oleObject4.bin"/><Relationship Id="rId4" Type="http://schemas.openxmlformats.org/officeDocument/2006/relationships/image" Target="../media/image10.emf"/><Relationship Id="rId5" Type="http://schemas.openxmlformats.org/officeDocument/2006/relationships/oleObject" Target="../embeddings/oleObject5.bin"/><Relationship Id="rId6" Type="http://schemas.openxmlformats.org/officeDocument/2006/relationships/image" Target="../media/image11.emf"/><Relationship Id="rId7" Type="http://schemas.openxmlformats.org/officeDocument/2006/relationships/oleObject" Target="../embeddings/oleObject6.bin"/><Relationship Id="rId8" Type="http://schemas.openxmlformats.org/officeDocument/2006/relationships/image" Target="../media/image7.emf"/><Relationship Id="rId1" Type="http://schemas.openxmlformats.org/officeDocument/2006/relationships/vmlDrawing" Target="../drawings/vmlDrawing3.vml"/><Relationship Id="rId2"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0.emf"/></Relationships>
</file>

<file path=ppt/slides/_rels/slide52.xml.rels><?xml version="1.0" encoding="UTF-8" standalone="yes"?>
<Relationships xmlns="http://schemas.openxmlformats.org/package/2006/relationships"><Relationship Id="rId1" Type="http://schemas.openxmlformats.org/officeDocument/2006/relationships/tags" Target="../tags/tag19.xml"/><Relationship Id="rId2" Type="http://schemas.openxmlformats.org/officeDocument/2006/relationships/slideLayout" Target="../slideLayouts/slideLayout2.xml"/><Relationship Id="rId3" Type="http://schemas.openxmlformats.org/officeDocument/2006/relationships/image" Target="../media/image71.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2.emf"/></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oleObject" Target="../embeddings/oleObject44.bin"/><Relationship Id="rId4" Type="http://schemas.openxmlformats.org/officeDocument/2006/relationships/image" Target="../media/image73.emf"/><Relationship Id="rId5" Type="http://schemas.openxmlformats.org/officeDocument/2006/relationships/oleObject" Target="../embeddings/oleObject45.bin"/><Relationship Id="rId6" Type="http://schemas.openxmlformats.org/officeDocument/2006/relationships/image" Target="../media/image74.emf"/><Relationship Id="rId1" Type="http://schemas.openxmlformats.org/officeDocument/2006/relationships/vmlDrawing" Target="../drawings/vmlDrawing21.vml"/><Relationship Id="rId2"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5.emf"/></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tags" Target="../tags/tag20.xml"/><Relationship Id="rId2" Type="http://schemas.openxmlformats.org/officeDocument/2006/relationships/slideLayout" Target="../slideLayouts/slideLayout2.xml"/><Relationship Id="rId3" Type="http://schemas.openxmlformats.org/officeDocument/2006/relationships/image" Target="../media/image76.png"/></Relationships>
</file>

<file path=ppt/slides/_rels/slide59.xml.rels><?xml version="1.0" encoding="UTF-8" standalone="yes"?>
<Relationships xmlns="http://schemas.openxmlformats.org/package/2006/relationships"><Relationship Id="rId1" Type="http://schemas.openxmlformats.org/officeDocument/2006/relationships/tags" Target="../tags/tag21.xml"/><Relationship Id="rId2" Type="http://schemas.openxmlformats.org/officeDocument/2006/relationships/slideLayout" Target="../slideLayouts/slideLayout2.xml"/><Relationship Id="rId3" Type="http://schemas.openxmlformats.org/officeDocument/2006/relationships/image" Target="../media/image7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tags" Target="../tags/tag24.xml"/><Relationship Id="rId4" Type="http://schemas.openxmlformats.org/officeDocument/2006/relationships/slideLayout" Target="../slideLayouts/slideLayout2.xml"/><Relationship Id="rId5" Type="http://schemas.openxmlformats.org/officeDocument/2006/relationships/image" Target="../media/image76.png"/><Relationship Id="rId6" Type="http://schemas.openxmlformats.org/officeDocument/2006/relationships/image" Target="../media/image77.png"/><Relationship Id="rId7" Type="http://schemas.openxmlformats.org/officeDocument/2006/relationships/image" Target="../media/image78.png"/><Relationship Id="rId1" Type="http://schemas.openxmlformats.org/officeDocument/2006/relationships/tags" Target="../tags/tag22.xml"/><Relationship Id="rId2" Type="http://schemas.openxmlformats.org/officeDocument/2006/relationships/tags" Target="../tags/tag23.xml"/></Relationships>
</file>

<file path=ppt/slides/_rels/slide61.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80.png"/><Relationship Id="rId5" Type="http://schemas.openxmlformats.org/officeDocument/2006/relationships/oleObject" Target="../embeddings/oleObject46.bin"/><Relationship Id="rId6" Type="http://schemas.openxmlformats.org/officeDocument/2006/relationships/image" Target="../media/image79.emf"/><Relationship Id="rId1" Type="http://schemas.openxmlformats.org/officeDocument/2006/relationships/vmlDrawing" Target="../drawings/vmlDrawing22.vml"/><Relationship Id="rId2" Type="http://schemas.openxmlformats.org/officeDocument/2006/relationships/tags" Target="../tags/tag25.xml"/></Relationships>
</file>

<file path=ppt/slides/_rels/slide62.xml.rels><?xml version="1.0" encoding="UTF-8" standalone="yes"?>
<Relationships xmlns="http://schemas.openxmlformats.org/package/2006/relationships"><Relationship Id="rId1" Type="http://schemas.openxmlformats.org/officeDocument/2006/relationships/tags" Target="../tags/tag26.xml"/><Relationship Id="rId2" Type="http://schemas.openxmlformats.org/officeDocument/2006/relationships/slideLayout" Target="../slideLayouts/slideLayout2.xml"/><Relationship Id="rId3" Type="http://schemas.openxmlformats.org/officeDocument/2006/relationships/image" Target="../media/image81.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tags" Target="../tags/tag27.xml"/><Relationship Id="rId2" Type="http://schemas.openxmlformats.org/officeDocument/2006/relationships/slideLayout" Target="../slideLayouts/slideLayout2.xml"/><Relationship Id="rId3" Type="http://schemas.openxmlformats.org/officeDocument/2006/relationships/image" Target="../media/image82.png"/></Relationships>
</file>

<file path=ppt/slides/_rels/slide66.xml.rels><?xml version="1.0" encoding="UTF-8" standalone="yes"?>
<Relationships xmlns="http://schemas.openxmlformats.org/package/2006/relationships"><Relationship Id="rId1" Type="http://schemas.openxmlformats.org/officeDocument/2006/relationships/tags" Target="../tags/tag28.xml"/><Relationship Id="rId2" Type="http://schemas.openxmlformats.org/officeDocument/2006/relationships/slideLayout" Target="../slideLayouts/slideLayout2.xml"/><Relationship Id="rId3" Type="http://schemas.openxmlformats.org/officeDocument/2006/relationships/image" Target="../media/image83.png"/></Relationships>
</file>

<file path=ppt/slides/_rels/slide67.xml.rels><?xml version="1.0" encoding="UTF-8" standalone="yes"?>
<Relationships xmlns="http://schemas.openxmlformats.org/package/2006/relationships"><Relationship Id="rId1" Type="http://schemas.openxmlformats.org/officeDocument/2006/relationships/tags" Target="../tags/tag29.xml"/><Relationship Id="rId2" Type="http://schemas.openxmlformats.org/officeDocument/2006/relationships/slideLayout" Target="../slideLayouts/slideLayout2.xml"/><Relationship Id="rId3" Type="http://schemas.openxmlformats.org/officeDocument/2006/relationships/image" Target="../media/image78.png"/></Relationships>
</file>

<file path=ppt/slides/_rels/slide68.xml.rels><?xml version="1.0" encoding="UTF-8" standalone="yes"?>
<Relationships xmlns="http://schemas.openxmlformats.org/package/2006/relationships"><Relationship Id="rId1" Type="http://schemas.openxmlformats.org/officeDocument/2006/relationships/tags" Target="../tags/tag30.xml"/><Relationship Id="rId2" Type="http://schemas.openxmlformats.org/officeDocument/2006/relationships/slideLayout" Target="../slideLayouts/slideLayout2.xml"/><Relationship Id="rId3" Type="http://schemas.openxmlformats.org/officeDocument/2006/relationships/image" Target="../media/image84.png"/></Relationships>
</file>

<file path=ppt/slides/_rels/slide69.xml.rels><?xml version="1.0" encoding="UTF-8" standalone="yes"?>
<Relationships xmlns="http://schemas.openxmlformats.org/package/2006/relationships"><Relationship Id="rId1" Type="http://schemas.openxmlformats.org/officeDocument/2006/relationships/tags" Target="../tags/tag31.xml"/><Relationship Id="rId2" Type="http://schemas.openxmlformats.org/officeDocument/2006/relationships/slideLayout" Target="../slideLayouts/slideLayout2.xml"/><Relationship Id="rId3" Type="http://schemas.openxmlformats.org/officeDocument/2006/relationships/image" Target="../media/image8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tags" Target="../tags/tag32.xml"/><Relationship Id="rId2" Type="http://schemas.openxmlformats.org/officeDocument/2006/relationships/slideLayout" Target="../slideLayouts/slideLayout2.xml"/><Relationship Id="rId3" Type="http://schemas.openxmlformats.org/officeDocument/2006/relationships/image" Target="../media/image86.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7.em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1" Type="http://schemas.openxmlformats.org/officeDocument/2006/relationships/oleObject" Target="../embeddings/oleObject10.bin"/><Relationship Id="rId12" Type="http://schemas.openxmlformats.org/officeDocument/2006/relationships/image" Target="../media/image15.emf"/><Relationship Id="rId1" Type="http://schemas.openxmlformats.org/officeDocument/2006/relationships/vmlDrawing" Target="../drawings/vmlDrawing4.vml"/><Relationship Id="rId2" Type="http://schemas.openxmlformats.org/officeDocument/2006/relationships/tags" Target="../tags/tag7.xml"/><Relationship Id="rId3" Type="http://schemas.openxmlformats.org/officeDocument/2006/relationships/slideLayout" Target="../slideLayouts/slideLayout2.xml"/><Relationship Id="rId4" Type="http://schemas.openxmlformats.org/officeDocument/2006/relationships/image" Target="../media/image16.png"/><Relationship Id="rId5" Type="http://schemas.openxmlformats.org/officeDocument/2006/relationships/oleObject" Target="../embeddings/oleObject7.bin"/><Relationship Id="rId6" Type="http://schemas.openxmlformats.org/officeDocument/2006/relationships/image" Target="../media/image12.emf"/><Relationship Id="rId7" Type="http://schemas.openxmlformats.org/officeDocument/2006/relationships/oleObject" Target="../embeddings/oleObject8.bin"/><Relationship Id="rId8" Type="http://schemas.openxmlformats.org/officeDocument/2006/relationships/image" Target="../media/image13.emf"/><Relationship Id="rId9" Type="http://schemas.openxmlformats.org/officeDocument/2006/relationships/oleObject" Target="../embeddings/oleObject9.bin"/><Relationship Id="rId10" Type="http://schemas.openxmlformats.org/officeDocument/2006/relationships/image" Target="../media/image14.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0"/>
            <a:ext cx="8229600" cy="1143000"/>
          </a:xfrm>
        </p:spPr>
        <p:txBody>
          <a:bodyPr/>
          <a:lstStyle/>
          <a:p>
            <a:r>
              <a:rPr lang="en-US" dirty="0" smtClean="0"/>
              <a:t>Fourier Series</a:t>
            </a:r>
            <a:endParaRPr lang="en-US" dirty="0"/>
          </a:p>
        </p:txBody>
      </p:sp>
      <p:sp>
        <p:nvSpPr>
          <p:cNvPr id="3" name="Content Placeholder 2"/>
          <p:cNvSpPr>
            <a:spLocks noGrp="1"/>
          </p:cNvSpPr>
          <p:nvPr>
            <p:ph idx="1"/>
          </p:nvPr>
        </p:nvSpPr>
        <p:spPr>
          <a:xfrm>
            <a:off x="381000" y="914400"/>
            <a:ext cx="8229600" cy="4525963"/>
          </a:xfrm>
        </p:spPr>
        <p:txBody>
          <a:bodyPr/>
          <a:lstStyle/>
          <a:p>
            <a:r>
              <a:rPr lang="en-US" dirty="0" smtClean="0"/>
              <a:t>To this point, we have dealt with finite dimensional vector spaces, but there are many applications for vector spaces with infinitely many dimensions. A particularly useful example is Fourier series. Recall that the L</a:t>
            </a:r>
            <a:r>
              <a:rPr lang="en-US" baseline="30000" dirty="0" smtClean="0"/>
              <a:t>2</a:t>
            </a:r>
            <a:r>
              <a:rPr lang="en-US" dirty="0" smtClean="0"/>
              <a:t> inner product is defined for functions. If f and g are functions over the interval a≤ x ≤ b, then</a:t>
            </a:r>
            <a:endParaRPr lang="en-US" dirty="0"/>
          </a:p>
        </p:txBody>
      </p:sp>
      <p:pic>
        <p:nvPicPr>
          <p:cNvPr id="5" name="Picture 4" descr="TP_tmp.png"/>
          <p:cNvPicPr>
            <a:picLocks noChangeAspect="1"/>
          </p:cNvPicPr>
          <p:nvPr>
            <p:custDataLst>
              <p:tags r:id="rId1"/>
            </p:custDataLst>
          </p:nvPr>
        </p:nvPicPr>
        <p:blipFill>
          <a:blip r:embed="rId3">
            <a:extLst>
              <a:ext uri="{28A0092B-C50C-407E-A947-70E740481C1C}">
                <a14:useLocalDpi xmlns:a14="http://schemas.microsoft.com/office/drawing/2010/main" val="0"/>
              </a:ext>
            </a:extLst>
          </a:blip>
          <a:stretch>
            <a:fillRect/>
          </a:stretch>
        </p:blipFill>
        <p:spPr>
          <a:xfrm>
            <a:off x="1578707" y="4923692"/>
            <a:ext cx="5537200" cy="381000"/>
          </a:xfrm>
          <a:prstGeom prst="rect">
            <a:avLst/>
          </a:prstGeom>
        </p:spPr>
      </p:pic>
    </p:spTree>
    <p:extLst>
      <p:ext uri="{BB962C8B-B14F-4D97-AF65-F5344CB8AC3E}">
        <p14:creationId xmlns:p14="http://schemas.microsoft.com/office/powerpoint/2010/main" val="3770073089"/>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pic>
        <p:nvPicPr>
          <p:cNvPr id="8" name="Picture 7" descr="TP_tmp.png"/>
          <p:cNvPicPr>
            <a:picLocks noChangeAspect="1"/>
          </p:cNvPicPr>
          <p:nvPr>
            <p:custDataLst>
              <p:tags r:id="rId1"/>
            </p:custDataLst>
          </p:nvPr>
        </p:nvPicPr>
        <p:blipFill>
          <a:blip r:embed="rId3">
            <a:extLst>
              <a:ext uri="{28A0092B-C50C-407E-A947-70E740481C1C}">
                <a14:useLocalDpi xmlns:a14="http://schemas.microsoft.com/office/drawing/2010/main" val="0"/>
              </a:ext>
            </a:extLst>
          </a:blip>
          <a:stretch>
            <a:fillRect/>
          </a:stretch>
        </p:blipFill>
        <p:spPr bwMode="auto">
          <a:xfrm>
            <a:off x="95741" y="1473200"/>
            <a:ext cx="8940800" cy="3606800"/>
          </a:xfrm>
          <a:prstGeom prst="rect">
            <a:avLst/>
          </a:prstGeom>
          <a:noFill/>
          <a:ln/>
          <a:effectLst/>
          <a:extLst>
            <a:ext uri="{909E8E84-426E-40dd-AFC4-6F175D3DCCD1}">
              <a14:hiddenFill xmlns:a14="http://schemas.microsoft.com/office/drawing/2010/main">
                <a:pattFill prst="pct5">
                  <a:fgClr>
                    <a:srgbClr val="FFFFFF">
                      <a:alpha val="0"/>
                    </a:srgbClr>
                  </a:fgClr>
                  <a:bgClr>
                    <a:srgbClr val="FFFFFF">
                      <a:alpha val="0"/>
                    </a:srgbClr>
                  </a:bgClr>
                </a:pattFill>
              </a14:hiddenFill>
            </a:ext>
            <a:ext uri="{AF507438-7753-43e0-B8FC-AC1667EBCBE1}">
              <a14:hiddenEffects xmlns:a14="http://schemas.microsoft.com/office/drawing/2010/main">
                <a:effectLst>
                  <a:outerShdw blurRad="63500" dist="37357" dir="2700000" rotWithShape="0">
                    <a:scrgbClr r="0" g="0" b="0"/>
                  </a:outerShdw>
                </a:effectLst>
              </a14:hiddenEffects>
            </a:ext>
            <a:ext uri="{31F19639-BCED-4a60-ADC4-E9642A236FB7}">
              <a14:hiddenScene3d xmlns:a14="http://schemas.microsoft.com/office/drawing/2010/main">
                <a:camera prst="orthographicFront">
                  <a:rot lat="0" lon="0" rev="0"/>
                </a:camera>
                <a:lightRig rig="threePt" dir="t">
                  <a:rot lat="0" lon="0" rev="0"/>
                </a:lightRig>
              </a14:hiddenScene3d>
            </a:ext>
            <a:ext uri="{E45631CC-5BF2-4c18-A39C-3461C7D3F71A}">
              <a14:hiddenSp3d xmlns:a14="http://schemas.microsoft.com/office/drawing/2010/main" extrusionH="457200">
                <a:contourClr>
                  <a:srgbClr val="000000"/>
                </a:contourClr>
              </a14:hiddenSp3d>
            </a:ext>
            <a:ext uri="{53640926-AAD7-44d8-BBD7-CCE9431645EC}">
              <a14:shadowObscured xmlns:a14="http://schemas.microsoft.com/office/drawing/2010/main"/>
            </a:ext>
          </a:extLst>
        </p:spPr>
      </p:pic>
    </p:spTree>
    <p:extLst>
      <p:ext uri="{BB962C8B-B14F-4D97-AF65-F5344CB8AC3E}">
        <p14:creationId xmlns:p14="http://schemas.microsoft.com/office/powerpoint/2010/main" val="1506366436"/>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54"/>
            <a:ext cx="8229600" cy="1143000"/>
          </a:xfrm>
        </p:spPr>
        <p:txBody>
          <a:bodyPr/>
          <a:lstStyle/>
          <a:p>
            <a:r>
              <a:rPr lang="en-US" dirty="0" smtClean="0"/>
              <a:t>Convergence Result</a:t>
            </a:r>
            <a:endParaRPr lang="en-US" dirty="0"/>
          </a:p>
        </p:txBody>
      </p:sp>
      <p:sp>
        <p:nvSpPr>
          <p:cNvPr id="3" name="Content Placeholder 2"/>
          <p:cNvSpPr>
            <a:spLocks noGrp="1"/>
          </p:cNvSpPr>
          <p:nvPr>
            <p:ph idx="1"/>
          </p:nvPr>
        </p:nvSpPr>
        <p:spPr>
          <a:xfrm>
            <a:off x="457200" y="985838"/>
            <a:ext cx="8229600" cy="4525963"/>
          </a:xfrm>
        </p:spPr>
        <p:txBody>
          <a:bodyPr/>
          <a:lstStyle/>
          <a:p>
            <a:r>
              <a:rPr lang="en-US" dirty="0" smtClean="0">
                <a:effectLst/>
              </a:rPr>
              <a:t>Now, if we have a periodic function </a:t>
            </a:r>
            <a:r>
              <a:rPr lang="en-US" i="1" dirty="0" smtClean="0">
                <a:effectLst/>
              </a:rPr>
              <a:t>f</a:t>
            </a:r>
            <a:r>
              <a:rPr lang="en-US" dirty="0" smtClean="0">
                <a:effectLst/>
              </a:rPr>
              <a:t> , is there a Fourier series that converges to </a:t>
            </a:r>
            <a:r>
              <a:rPr lang="en-US" i="1" dirty="0" smtClean="0">
                <a:effectLst/>
              </a:rPr>
              <a:t>f</a:t>
            </a:r>
            <a:r>
              <a:rPr lang="en-US" dirty="0" smtClean="0">
                <a:effectLst/>
              </a:rPr>
              <a:t> ? </a:t>
            </a:r>
            <a:endParaRPr lang="en-US" dirty="0"/>
          </a:p>
        </p:txBody>
      </p:sp>
      <p:pic>
        <p:nvPicPr>
          <p:cNvPr id="5" name="Picture 4" descr="TP_tmp.png"/>
          <p:cNvPicPr>
            <a:picLocks noChangeAspect="1"/>
          </p:cNvPicPr>
          <p:nvPr>
            <p:custDataLst>
              <p:tags r:id="rId1"/>
            </p:custDataLst>
          </p:nvPr>
        </p:nvPicPr>
        <p:blipFill>
          <a:blip r:embed="rId3">
            <a:extLst>
              <a:ext uri="{28A0092B-C50C-407E-A947-70E740481C1C}">
                <a14:useLocalDpi xmlns:a14="http://schemas.microsoft.com/office/drawing/2010/main" val="0"/>
              </a:ext>
            </a:extLst>
          </a:blip>
          <a:stretch>
            <a:fillRect/>
          </a:stretch>
        </p:blipFill>
        <p:spPr>
          <a:xfrm>
            <a:off x="1111739" y="2393462"/>
            <a:ext cx="6977185" cy="4381023"/>
          </a:xfrm>
          <a:prstGeom prst="rect">
            <a:avLst/>
          </a:prstGeom>
        </p:spPr>
      </p:pic>
    </p:spTree>
    <p:extLst>
      <p:ext uri="{BB962C8B-B14F-4D97-AF65-F5344CB8AC3E}">
        <p14:creationId xmlns:p14="http://schemas.microsoft.com/office/powerpoint/2010/main" val="73988475"/>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52400"/>
            <a:ext cx="8229600" cy="990600"/>
          </a:xfrm>
        </p:spPr>
        <p:txBody>
          <a:bodyPr/>
          <a:lstStyle/>
          <a:p>
            <a:r>
              <a:rPr lang="en-US" dirty="0" smtClean="0"/>
              <a:t> The Square Wave</a:t>
            </a:r>
            <a:endParaRPr lang="en-US" dirty="0"/>
          </a:p>
        </p:txBody>
      </p:sp>
      <p:sp>
        <p:nvSpPr>
          <p:cNvPr id="3" name="Content Placeholder 2"/>
          <p:cNvSpPr>
            <a:spLocks noGrp="1"/>
          </p:cNvSpPr>
          <p:nvPr>
            <p:ph idx="1"/>
          </p:nvPr>
        </p:nvSpPr>
        <p:spPr>
          <a:xfrm>
            <a:off x="381000" y="609600"/>
            <a:ext cx="8229600" cy="4525963"/>
          </a:xfrm>
        </p:spPr>
        <p:txBody>
          <a:bodyPr/>
          <a:lstStyle/>
          <a:p>
            <a:r>
              <a:rPr lang="en-US" dirty="0" smtClean="0"/>
              <a:t>The square wave is a very useful function in many engineering applications. It is periodic, and in this example has period 2π and is +1 in one-half the period and -1 in the other half.</a:t>
            </a:r>
            <a:endParaRPr lang="en-US" dirty="0"/>
          </a:p>
        </p:txBody>
      </p:sp>
      <p:pic>
        <p:nvPicPr>
          <p:cNvPr id="6" name="Picture 5" descr="f12-01.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25784" y="2741246"/>
            <a:ext cx="4364648" cy="3325446"/>
          </a:xfrm>
          <a:prstGeom prst="rect">
            <a:avLst/>
          </a:prstGeom>
        </p:spPr>
      </p:pic>
    </p:spTree>
    <p:extLst>
      <p:ext uri="{BB962C8B-B14F-4D97-AF65-F5344CB8AC3E}">
        <p14:creationId xmlns:p14="http://schemas.microsoft.com/office/powerpoint/2010/main" val="492867095"/>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Square Wave</a:t>
            </a:r>
            <a:endParaRPr lang="en-US" dirty="0"/>
          </a:p>
        </p:txBody>
      </p:sp>
      <p:sp>
        <p:nvSpPr>
          <p:cNvPr id="3" name="Content Placeholder 2"/>
          <p:cNvSpPr>
            <a:spLocks noGrp="1"/>
          </p:cNvSpPr>
          <p:nvPr>
            <p:ph idx="1"/>
          </p:nvPr>
        </p:nvSpPr>
        <p:spPr/>
        <p:txBody>
          <a:bodyPr/>
          <a:lstStyle/>
          <a:p>
            <a:r>
              <a:rPr lang="en-US" dirty="0" smtClean="0"/>
              <a:t>The Fourier series for the square wave is not difficult to compute. All the cosine terms in its Fourier series are 0, since the function is odd (f(-x) = -f(x)). The series is</a:t>
            </a:r>
            <a:endParaRPr lang="en-US" dirty="0"/>
          </a:p>
        </p:txBody>
      </p:sp>
      <p:graphicFrame>
        <p:nvGraphicFramePr>
          <p:cNvPr id="4" name="Object 3"/>
          <p:cNvGraphicFramePr>
            <a:graphicFrameLocks noChangeAspect="1"/>
          </p:cNvGraphicFramePr>
          <p:nvPr>
            <p:extLst>
              <p:ext uri="{D42A27DB-BD31-4B8C-83A1-F6EECF244321}">
                <p14:modId xmlns:p14="http://schemas.microsoft.com/office/powerpoint/2010/main" val="4101692489"/>
              </p:ext>
            </p:extLst>
          </p:nvPr>
        </p:nvGraphicFramePr>
        <p:xfrm>
          <a:off x="2297234" y="4033715"/>
          <a:ext cx="4328319" cy="987670"/>
        </p:xfrm>
        <a:graphic>
          <a:graphicData uri="http://schemas.openxmlformats.org/presentationml/2006/ole">
            <mc:AlternateContent xmlns:mc="http://schemas.openxmlformats.org/markup-compatibility/2006">
              <mc:Choice xmlns:v="urn:schemas-microsoft-com:vml" Requires="v">
                <p:oleObj spid="_x0000_s5124" name="Equation" r:id="rId3" imgW="1892300" imgH="431800" progId="Equation.DSMT4">
                  <p:embed/>
                </p:oleObj>
              </mc:Choice>
              <mc:Fallback>
                <p:oleObj name="Equation" r:id="rId3" imgW="1892300" imgH="431800" progId="Equation.DSMT4">
                  <p:embed/>
                  <p:pic>
                    <p:nvPicPr>
                      <p:cNvPr id="0" name=""/>
                      <p:cNvPicPr/>
                      <p:nvPr/>
                    </p:nvPicPr>
                    <p:blipFill>
                      <a:blip r:embed="rId4"/>
                      <a:stretch>
                        <a:fillRect/>
                      </a:stretch>
                    </p:blipFill>
                    <p:spPr>
                      <a:xfrm>
                        <a:off x="2297234" y="4033715"/>
                        <a:ext cx="4328319" cy="987670"/>
                      </a:xfrm>
                      <a:prstGeom prst="rect">
                        <a:avLst/>
                      </a:prstGeom>
                    </p:spPr>
                  </p:pic>
                </p:oleObj>
              </mc:Fallback>
            </mc:AlternateContent>
          </a:graphicData>
        </a:graphic>
      </p:graphicFrame>
    </p:spTree>
    <p:extLst>
      <p:ext uri="{BB962C8B-B14F-4D97-AF65-F5344CB8AC3E}">
        <p14:creationId xmlns:p14="http://schemas.microsoft.com/office/powerpoint/2010/main" val="503933705"/>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74746"/>
            <a:ext cx="8229600" cy="1143000"/>
          </a:xfrm>
        </p:spPr>
        <p:txBody>
          <a:bodyPr/>
          <a:lstStyle/>
          <a:p>
            <a:r>
              <a:rPr lang="en-US" dirty="0" smtClean="0"/>
              <a:t>The Square Wave</a:t>
            </a:r>
            <a:endParaRPr lang="en-US" dirty="0"/>
          </a:p>
        </p:txBody>
      </p:sp>
      <p:sp>
        <p:nvSpPr>
          <p:cNvPr id="3" name="Content Placeholder 2"/>
          <p:cNvSpPr>
            <a:spLocks noGrp="1"/>
          </p:cNvSpPr>
          <p:nvPr>
            <p:ph idx="1"/>
          </p:nvPr>
        </p:nvSpPr>
        <p:spPr>
          <a:xfrm>
            <a:off x="457200" y="956531"/>
            <a:ext cx="8229600" cy="4525963"/>
          </a:xfrm>
        </p:spPr>
        <p:txBody>
          <a:bodyPr/>
          <a:lstStyle/>
          <a:p>
            <a:r>
              <a:rPr lang="en-US" dirty="0" smtClean="0"/>
              <a:t>As             ,the partial sums of cosine terms “wiggle less and less” and converge to the line segments comprising the wave.</a:t>
            </a:r>
            <a:endParaRPr lang="en-US" dirty="0"/>
          </a:p>
        </p:txBody>
      </p:sp>
      <p:graphicFrame>
        <p:nvGraphicFramePr>
          <p:cNvPr id="4" name="Object 3"/>
          <p:cNvGraphicFramePr>
            <a:graphicFrameLocks noChangeAspect="1"/>
          </p:cNvGraphicFramePr>
          <p:nvPr>
            <p:extLst>
              <p:ext uri="{D42A27DB-BD31-4B8C-83A1-F6EECF244321}">
                <p14:modId xmlns:p14="http://schemas.microsoft.com/office/powerpoint/2010/main" val="801217079"/>
              </p:ext>
            </p:extLst>
          </p:nvPr>
        </p:nvGraphicFramePr>
        <p:xfrm>
          <a:off x="1354016" y="1154200"/>
          <a:ext cx="1143000" cy="342900"/>
        </p:xfrm>
        <a:graphic>
          <a:graphicData uri="http://schemas.openxmlformats.org/presentationml/2006/ole">
            <mc:AlternateContent xmlns:mc="http://schemas.openxmlformats.org/markup-compatibility/2006">
              <mc:Choice xmlns:v="urn:schemas-microsoft-com:vml" Requires="v">
                <p:oleObj spid="_x0000_s6148" name="Equation" r:id="rId3" imgW="507960" imgH="152280" progId="Equation.DSMT4">
                  <p:embed/>
                </p:oleObj>
              </mc:Choice>
              <mc:Fallback>
                <p:oleObj name="Equation" r:id="rId3" imgW="507960" imgH="15228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54016" y="1154200"/>
                        <a:ext cx="1143000" cy="342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757906256"/>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1347177" y="1466362"/>
            <a:ext cx="6273800" cy="5143500"/>
          </a:xfrm>
          <a:prstGeom prst="rect">
            <a:avLst/>
          </a:prstGeom>
        </p:spPr>
      </p:pic>
      <p:sp>
        <p:nvSpPr>
          <p:cNvPr id="7" name="Title 6"/>
          <p:cNvSpPr>
            <a:spLocks noGrp="1"/>
          </p:cNvSpPr>
          <p:nvPr>
            <p:ph type="title"/>
          </p:nvPr>
        </p:nvSpPr>
        <p:spPr/>
        <p:txBody>
          <a:bodyPr/>
          <a:lstStyle/>
          <a:p>
            <a:r>
              <a:rPr lang="en-US" dirty="0" smtClean="0"/>
              <a:t>The Square Wave</a:t>
            </a:r>
            <a:endParaRPr lang="en-US" dirty="0"/>
          </a:p>
        </p:txBody>
      </p:sp>
    </p:spTree>
    <p:extLst>
      <p:ext uri="{BB962C8B-B14F-4D97-AF65-F5344CB8AC3E}">
        <p14:creationId xmlns:p14="http://schemas.microsoft.com/office/powerpoint/2010/main" val="2679920554"/>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Square Wave Sound</a:t>
            </a:r>
            <a:endParaRPr lang="en-US" dirty="0"/>
          </a:p>
        </p:txBody>
      </p:sp>
      <p:sp>
        <p:nvSpPr>
          <p:cNvPr id="3" name="Content Placeholder 2"/>
          <p:cNvSpPr>
            <a:spLocks noGrp="1"/>
          </p:cNvSpPr>
          <p:nvPr>
            <p:ph idx="1"/>
          </p:nvPr>
        </p:nvSpPr>
        <p:spPr/>
        <p:txBody>
          <a:bodyPr>
            <a:normAutofit fontScale="92500" lnSpcReduction="20000"/>
          </a:bodyPr>
          <a:lstStyle/>
          <a:p>
            <a:pPr marL="285750" indent="-285750"/>
            <a:r>
              <a:rPr lang="en-US" dirty="0" smtClean="0"/>
              <a:t>Sound can travel as a square wave. The amplitude alternates at a constant frequency between fixed minimum and maximum values (+1 and -1 for our wave), with the same duration at minimum and maximum. The sound is somewhat nasal, as you can see by playing the sound.</a:t>
            </a:r>
          </a:p>
          <a:p>
            <a:pPr marL="285750" indent="-285750"/>
            <a:endParaRPr lang="en-US" dirty="0"/>
          </a:p>
          <a:p>
            <a:pPr marL="285750" indent="-285750"/>
            <a:endParaRPr lang="en-US" dirty="0" smtClean="0"/>
          </a:p>
          <a:p>
            <a:pPr marL="285750" indent="-285750"/>
            <a:r>
              <a:rPr lang="en-US" dirty="0" smtClean="0"/>
              <a:t>Only odd harmonics are present, so the square wave is the superposition of an infinite number of odd harmonics.</a:t>
            </a:r>
            <a:endParaRPr lang="en-US" dirty="0"/>
          </a:p>
        </p:txBody>
      </p:sp>
      <p:pic>
        <p:nvPicPr>
          <p:cNvPr id="4" name="square.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3735588" y="3972669"/>
            <a:ext cx="812800" cy="812800"/>
          </a:xfrm>
          <a:prstGeom prst="rect">
            <a:avLst/>
          </a:prstGeom>
        </p:spPr>
      </p:pic>
    </p:spTree>
    <p:extLst>
      <p:ext uri="{BB962C8B-B14F-4D97-AF65-F5344CB8AC3E}">
        <p14:creationId xmlns:p14="http://schemas.microsoft.com/office/powerpoint/2010/main" val="1294530977"/>
      </p:ext>
    </p:extLst>
  </p:cSld>
  <p:clrMapOvr>
    <a:masterClrMapping/>
  </p:clrMapOvr>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3055"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990600"/>
          </a:xfrm>
        </p:spPr>
        <p:txBody>
          <a:bodyPr/>
          <a:lstStyle/>
          <a:p>
            <a:r>
              <a:rPr lang="en-US" dirty="0" smtClean="0"/>
              <a:t>Steady State Heat and Diffusion</a:t>
            </a:r>
            <a:endParaRPr lang="en-US" dirty="0"/>
          </a:p>
        </p:txBody>
      </p:sp>
      <p:sp>
        <p:nvSpPr>
          <p:cNvPr id="3" name="Content Placeholder 2"/>
          <p:cNvSpPr>
            <a:spLocks noGrp="1"/>
          </p:cNvSpPr>
          <p:nvPr>
            <p:ph idx="1"/>
          </p:nvPr>
        </p:nvSpPr>
        <p:spPr>
          <a:xfrm>
            <a:off x="457200" y="609600"/>
            <a:ext cx="8229600" cy="4525963"/>
          </a:xfrm>
        </p:spPr>
        <p:txBody>
          <a:bodyPr>
            <a:normAutofit/>
          </a:bodyPr>
          <a:lstStyle/>
          <a:p>
            <a:r>
              <a:rPr lang="en-US" sz="2800" dirty="0" smtClean="0"/>
              <a:t>A thin rod is given an initial temperature distribution, then insulated on the sides. The ends of the rod are kept at the same fixed temperature; e.g., suppose at the start of the experiment, both ends are immediately plunged into ice water. We are interested in how the temperatures along the rod vary with time. Suppose that the rod has a length </a:t>
            </a:r>
            <a:r>
              <a:rPr lang="en-US" sz="2800" i="1" dirty="0" smtClean="0"/>
              <a:t>L</a:t>
            </a:r>
            <a:r>
              <a:rPr lang="en-US" sz="2800" dirty="0" smtClean="0"/>
              <a:t> (in meters), and we establish a coordinate system along the rod as illustrated.</a:t>
            </a:r>
            <a:endParaRPr lang="en-US" sz="2800" dirty="0"/>
          </a:p>
        </p:txBody>
      </p:sp>
      <p:pic>
        <p:nvPicPr>
          <p:cNvPr id="5" name="Picture 4"/>
          <p:cNvPicPr>
            <a:picLocks noChangeAspect="1"/>
          </p:cNvPicPr>
          <p:nvPr/>
        </p:nvPicPr>
        <p:blipFill>
          <a:blip r:embed="rId2"/>
          <a:stretch>
            <a:fillRect/>
          </a:stretch>
        </p:blipFill>
        <p:spPr>
          <a:xfrm>
            <a:off x="1870095" y="4715533"/>
            <a:ext cx="4991100" cy="1511300"/>
          </a:xfrm>
          <a:prstGeom prst="rect">
            <a:avLst/>
          </a:prstGeom>
        </p:spPr>
      </p:pic>
    </p:spTree>
    <p:extLst>
      <p:ext uri="{BB962C8B-B14F-4D97-AF65-F5344CB8AC3E}">
        <p14:creationId xmlns:p14="http://schemas.microsoft.com/office/powerpoint/2010/main" val="190570639"/>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smtClean="0"/>
              <a:t>The Heat Equation</a:t>
            </a:r>
            <a:endParaRPr lang="en-US" dirty="0"/>
          </a:p>
        </p:txBody>
      </p:sp>
      <p:sp>
        <p:nvSpPr>
          <p:cNvPr id="3" name="Content Placeholder 2"/>
          <p:cNvSpPr>
            <a:spLocks noGrp="1"/>
          </p:cNvSpPr>
          <p:nvPr>
            <p:ph idx="1"/>
          </p:nvPr>
        </p:nvSpPr>
        <p:spPr>
          <a:xfrm>
            <a:off x="457200" y="990600"/>
            <a:ext cx="8229600" cy="5867400"/>
          </a:xfrm>
        </p:spPr>
        <p:txBody>
          <a:bodyPr/>
          <a:lstStyle/>
          <a:p>
            <a:r>
              <a:rPr lang="en-US" dirty="0" smtClean="0">
                <a:effectLst/>
              </a:rPr>
              <a:t>Let </a:t>
            </a:r>
            <a:r>
              <a:rPr lang="en-US" i="1" dirty="0" smtClean="0">
                <a:effectLst/>
              </a:rPr>
              <a:t>u( </a:t>
            </a:r>
            <a:r>
              <a:rPr lang="en-US" i="1" dirty="0" err="1" smtClean="0">
                <a:effectLst/>
              </a:rPr>
              <a:t>x,t</a:t>
            </a:r>
            <a:r>
              <a:rPr lang="en-US" i="1" dirty="0" smtClean="0">
                <a:effectLst/>
              </a:rPr>
              <a:t> ) </a:t>
            </a:r>
            <a:r>
              <a:rPr lang="en-US" dirty="0" smtClean="0">
                <a:effectLst/>
              </a:rPr>
              <a:t>represent the temperature at the point </a:t>
            </a:r>
            <a:r>
              <a:rPr lang="en-US" i="1" dirty="0" smtClean="0">
                <a:effectLst/>
              </a:rPr>
              <a:t>x</a:t>
            </a:r>
            <a:r>
              <a:rPr lang="en-US" dirty="0" smtClean="0">
                <a:effectLst/>
              </a:rPr>
              <a:t> meters along the rod at time </a:t>
            </a:r>
            <a:r>
              <a:rPr lang="en-US" i="1" dirty="0" smtClean="0">
                <a:effectLst/>
              </a:rPr>
              <a:t>t</a:t>
            </a:r>
            <a:r>
              <a:rPr lang="en-US" dirty="0" smtClean="0">
                <a:effectLst/>
              </a:rPr>
              <a:t> (in seconds). </a:t>
            </a:r>
            <a:r>
              <a:rPr lang="en-US" dirty="0"/>
              <a:t>S</a:t>
            </a:r>
            <a:r>
              <a:rPr lang="en-US" dirty="0" smtClean="0">
                <a:effectLst/>
              </a:rPr>
              <a:t>tart with an initial temperature distribution </a:t>
            </a:r>
            <a:r>
              <a:rPr lang="en-US" i="1" dirty="0" smtClean="0">
                <a:effectLst/>
              </a:rPr>
              <a:t>u( x,0 ) = f(x) </a:t>
            </a:r>
            <a:r>
              <a:rPr lang="en-US" dirty="0" smtClean="0">
                <a:effectLst/>
              </a:rPr>
              <a:t>. </a:t>
            </a:r>
            <a:r>
              <a:rPr lang="en-US" dirty="0" smtClean="0"/>
              <a:t>This problem is modeled using a partial differential equation, where the constant </a:t>
            </a:r>
            <a:r>
              <a:rPr lang="en-US" i="1" dirty="0" smtClean="0"/>
              <a:t>c</a:t>
            </a:r>
            <a:r>
              <a:rPr lang="en-US" dirty="0" smtClean="0"/>
              <a:t> is the thermal diffusivity.</a:t>
            </a:r>
            <a:endParaRPr lang="en-US" dirty="0"/>
          </a:p>
        </p:txBody>
      </p:sp>
      <p:pic>
        <p:nvPicPr>
          <p:cNvPr id="5" name="Picture 4" descr="TP_tmp.png"/>
          <p:cNvPicPr>
            <a:picLocks noChangeAspect="1"/>
          </p:cNvPicPr>
          <p:nvPr>
            <p:custDataLst>
              <p:tags r:id="rId1"/>
            </p:custDataLst>
          </p:nvPr>
        </p:nvPicPr>
        <p:blipFill>
          <a:blip r:embed="rId3">
            <a:extLst>
              <a:ext uri="{28A0092B-C50C-407E-A947-70E740481C1C}">
                <a14:useLocalDpi xmlns:a14="http://schemas.microsoft.com/office/drawing/2010/main" val="0"/>
              </a:ext>
            </a:extLst>
          </a:blip>
          <a:stretch>
            <a:fillRect/>
          </a:stretch>
        </p:blipFill>
        <p:spPr>
          <a:xfrm>
            <a:off x="2577796" y="4105068"/>
            <a:ext cx="3708400" cy="2336800"/>
          </a:xfrm>
          <a:prstGeom prst="rect">
            <a:avLst/>
          </a:prstGeom>
        </p:spPr>
      </p:pic>
    </p:spTree>
    <p:extLst>
      <p:ext uri="{BB962C8B-B14F-4D97-AF65-F5344CB8AC3E}">
        <p14:creationId xmlns:p14="http://schemas.microsoft.com/office/powerpoint/2010/main" val="226174871"/>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The Heat Equation</a:t>
            </a:r>
            <a:endParaRPr lang="en-US" dirty="0"/>
          </a:p>
        </p:txBody>
      </p:sp>
      <p:sp>
        <p:nvSpPr>
          <p:cNvPr id="3" name="Content Placeholder 2"/>
          <p:cNvSpPr>
            <a:spLocks noGrp="1"/>
          </p:cNvSpPr>
          <p:nvPr>
            <p:ph idx="1"/>
          </p:nvPr>
        </p:nvSpPr>
        <p:spPr/>
        <p:txBody>
          <a:bodyPr/>
          <a:lstStyle/>
          <a:p>
            <a:r>
              <a:rPr lang="en-US" dirty="0" smtClean="0">
                <a:effectLst/>
              </a:rPr>
              <a:t>For most functions </a:t>
            </a:r>
            <a:r>
              <a:rPr lang="en-US" i="1" dirty="0" smtClean="0">
                <a:effectLst/>
              </a:rPr>
              <a:t>f(x) </a:t>
            </a:r>
            <a:r>
              <a:rPr lang="en-US" dirty="0" smtClean="0">
                <a:effectLst/>
              </a:rPr>
              <a:t>, we cannot obtain an exact solution to the problem, so we must resort to numerical methods. So where does linear algebra come in? </a:t>
            </a:r>
            <a:endParaRPr lang="en-US" dirty="0"/>
          </a:p>
        </p:txBody>
      </p:sp>
    </p:spTree>
    <p:extLst>
      <p:ext uri="{BB962C8B-B14F-4D97-AF65-F5344CB8AC3E}">
        <p14:creationId xmlns:p14="http://schemas.microsoft.com/office/powerpoint/2010/main" val="2521035721"/>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40819"/>
            <a:ext cx="8229600" cy="1143000"/>
          </a:xfrm>
        </p:spPr>
        <p:txBody>
          <a:bodyPr/>
          <a:lstStyle/>
          <a:p>
            <a:r>
              <a:rPr lang="en-US" dirty="0" smtClean="0"/>
              <a:t>Fourier Series</a:t>
            </a:r>
            <a:endParaRPr lang="en-US" dirty="0"/>
          </a:p>
        </p:txBody>
      </p:sp>
      <p:sp>
        <p:nvSpPr>
          <p:cNvPr id="3" name="Content Placeholder 2"/>
          <p:cNvSpPr>
            <a:spLocks noGrp="1"/>
          </p:cNvSpPr>
          <p:nvPr>
            <p:ph idx="1"/>
          </p:nvPr>
        </p:nvSpPr>
        <p:spPr>
          <a:xfrm>
            <a:off x="457200" y="455307"/>
            <a:ext cx="8229600" cy="4525963"/>
          </a:xfrm>
        </p:spPr>
        <p:txBody>
          <a:bodyPr/>
          <a:lstStyle/>
          <a:p>
            <a:r>
              <a:rPr lang="en-US" dirty="0" smtClean="0"/>
              <a:t>Consider the infinite sequence of trigonometric functions:</a:t>
            </a:r>
          </a:p>
          <a:p>
            <a:pPr marL="0" indent="0">
              <a:buNone/>
            </a:pPr>
            <a:endParaRPr lang="en-US" dirty="0"/>
          </a:p>
          <a:p>
            <a:endParaRPr lang="en-US" dirty="0" smtClean="0"/>
          </a:p>
          <a:p>
            <a:r>
              <a:rPr lang="en-US" dirty="0" smtClean="0"/>
              <a:t>A computation shows this is an orthonormal sequence over the interval –π ≤ x ≤ π.</a:t>
            </a:r>
            <a:endParaRPr lang="en-US" dirty="0"/>
          </a:p>
        </p:txBody>
      </p:sp>
      <p:graphicFrame>
        <p:nvGraphicFramePr>
          <p:cNvPr id="4" name="Object 3"/>
          <p:cNvGraphicFramePr>
            <a:graphicFrameLocks noChangeAspect="1"/>
          </p:cNvGraphicFramePr>
          <p:nvPr>
            <p:extLst>
              <p:ext uri="{D42A27DB-BD31-4B8C-83A1-F6EECF244321}">
                <p14:modId xmlns:p14="http://schemas.microsoft.com/office/powerpoint/2010/main" val="1676154390"/>
              </p:ext>
            </p:extLst>
          </p:nvPr>
        </p:nvGraphicFramePr>
        <p:xfrm>
          <a:off x="1439985" y="1751134"/>
          <a:ext cx="5623169" cy="745496"/>
        </p:xfrm>
        <a:graphic>
          <a:graphicData uri="http://schemas.openxmlformats.org/presentationml/2006/ole">
            <mc:AlternateContent xmlns:mc="http://schemas.openxmlformats.org/markup-compatibility/2006">
              <mc:Choice xmlns:v="urn:schemas-microsoft-com:vml" Requires="v">
                <p:oleObj spid="_x0000_s1028" name="Equation" r:id="rId5" imgW="3352800" imgH="444500" progId="Equation.DSMT4">
                  <p:embed/>
                </p:oleObj>
              </mc:Choice>
              <mc:Fallback>
                <p:oleObj name="Equation" r:id="rId5" imgW="3352800" imgH="444500" progId="Equation.DSMT4">
                  <p:embed/>
                  <p:pic>
                    <p:nvPicPr>
                      <p:cNvPr id="0" name=""/>
                      <p:cNvPicPr/>
                      <p:nvPr/>
                    </p:nvPicPr>
                    <p:blipFill>
                      <a:blip r:embed="rId6"/>
                      <a:stretch>
                        <a:fillRect/>
                      </a:stretch>
                    </p:blipFill>
                    <p:spPr>
                      <a:xfrm>
                        <a:off x="1439985" y="1751134"/>
                        <a:ext cx="5623169" cy="745496"/>
                      </a:xfrm>
                      <a:prstGeom prst="rect">
                        <a:avLst/>
                      </a:prstGeom>
                    </p:spPr>
                  </p:pic>
                </p:oleObj>
              </mc:Fallback>
            </mc:AlternateContent>
          </a:graphicData>
        </a:graphic>
      </p:graphicFrame>
      <p:pic>
        <p:nvPicPr>
          <p:cNvPr id="7" name="Picture 6" descr="TP_tmp.png"/>
          <p:cNvPicPr>
            <a:picLocks noChangeAspect="1"/>
          </p:cNvPicPr>
          <p:nvPr>
            <p:custDataLst>
              <p:tags r:id="rId2"/>
            </p:custDataLst>
          </p:nvPr>
        </p:nvPicPr>
        <p:blipFill>
          <a:blip r:embed="rId7">
            <a:extLst>
              <a:ext uri="{28A0092B-C50C-407E-A947-70E740481C1C}">
                <a14:useLocalDpi xmlns:a14="http://schemas.microsoft.com/office/drawing/2010/main" val="0"/>
              </a:ext>
            </a:extLst>
          </a:blip>
          <a:stretch>
            <a:fillRect/>
          </a:stretch>
        </p:blipFill>
        <p:spPr>
          <a:xfrm>
            <a:off x="1820985" y="3731123"/>
            <a:ext cx="4861169" cy="1725610"/>
          </a:xfrm>
          <a:prstGeom prst="rect">
            <a:avLst/>
          </a:prstGeom>
        </p:spPr>
      </p:pic>
      <p:pic>
        <p:nvPicPr>
          <p:cNvPr id="11" name="Picture 10" descr="TP_tmp.png"/>
          <p:cNvPicPr>
            <a:picLocks noChangeAspect="1"/>
          </p:cNvPicPr>
          <p:nvPr>
            <p:custDataLst>
              <p:tags r:id="rId3"/>
            </p:custDataLst>
          </p:nvPr>
        </p:nvPicPr>
        <p:blipFill>
          <a:blip r:embed="rId8">
            <a:extLst>
              <a:ext uri="{28A0092B-C50C-407E-A947-70E740481C1C}">
                <a14:useLocalDpi xmlns:a14="http://schemas.microsoft.com/office/drawing/2010/main" val="0"/>
              </a:ext>
            </a:extLst>
          </a:blip>
          <a:stretch>
            <a:fillRect/>
          </a:stretch>
        </p:blipFill>
        <p:spPr>
          <a:xfrm>
            <a:off x="1820985" y="5553737"/>
            <a:ext cx="6297246" cy="1119980"/>
          </a:xfrm>
          <a:prstGeom prst="rect">
            <a:avLst/>
          </a:prstGeom>
        </p:spPr>
      </p:pic>
    </p:spTree>
    <p:extLst>
      <p:ext uri="{BB962C8B-B14F-4D97-AF65-F5344CB8AC3E}">
        <p14:creationId xmlns:p14="http://schemas.microsoft.com/office/powerpoint/2010/main" val="3969781411"/>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The Heat Equation</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Divide the space interval                  into small subintervals of length </a:t>
            </a:r>
            <a:r>
              <a:rPr lang="en-US" i="1" dirty="0" smtClean="0"/>
              <a:t>h = L/m</a:t>
            </a:r>
            <a:r>
              <a:rPr lang="en-US" dirty="0" smtClean="0"/>
              <a:t>, and the time interval into small subintervals of length</a:t>
            </a:r>
            <a:br>
              <a:rPr lang="en-US" dirty="0" smtClean="0"/>
            </a:br>
            <a:r>
              <a:rPr lang="en-US" i="1" dirty="0" smtClean="0"/>
              <a:t>k = T/n</a:t>
            </a:r>
            <a:r>
              <a:rPr lang="en-US" dirty="0" smtClean="0"/>
              <a:t>, where </a:t>
            </a:r>
            <a:r>
              <a:rPr lang="en-US" i="1" dirty="0" smtClean="0"/>
              <a:t>m</a:t>
            </a:r>
            <a:r>
              <a:rPr lang="en-US" dirty="0" smtClean="0"/>
              <a:t> and </a:t>
            </a:r>
            <a:r>
              <a:rPr lang="en-US" i="1" dirty="0" smtClean="0"/>
              <a:t>n</a:t>
            </a:r>
            <a:r>
              <a:rPr lang="en-US" dirty="0" smtClean="0"/>
              <a:t> are integers. Using finite differences, approximate </a:t>
            </a:r>
            <a:r>
              <a:rPr lang="en-US" i="1" dirty="0" smtClean="0"/>
              <a:t>u(</a:t>
            </a:r>
            <a:r>
              <a:rPr lang="en-US" i="1" dirty="0" err="1" smtClean="0"/>
              <a:t>x,t</a:t>
            </a:r>
            <a:r>
              <a:rPr lang="en-US" i="1" dirty="0" smtClean="0"/>
              <a:t>) </a:t>
            </a:r>
            <a:r>
              <a:rPr lang="en-US" dirty="0" smtClean="0"/>
              <a:t>at the grid points</a:t>
            </a:r>
          </a:p>
          <a:p>
            <a:endParaRPr lang="en-US" dirty="0"/>
          </a:p>
          <a:p>
            <a:endParaRPr lang="en-US" dirty="0" smtClean="0"/>
          </a:p>
          <a:p>
            <a:endParaRPr lang="en-US" dirty="0"/>
          </a:p>
          <a:p>
            <a:pPr marL="0" indent="0">
              <a:buNone/>
            </a:pPr>
            <a:r>
              <a:rPr lang="en-US" dirty="0" smtClean="0"/>
              <a:t>	and denote this approximate solution by</a:t>
            </a:r>
          </a:p>
          <a:p>
            <a:endParaRPr lang="en-US" dirty="0"/>
          </a:p>
        </p:txBody>
      </p:sp>
      <p:graphicFrame>
        <p:nvGraphicFramePr>
          <p:cNvPr id="4" name="Object 3"/>
          <p:cNvGraphicFramePr>
            <a:graphicFrameLocks noChangeAspect="1"/>
          </p:cNvGraphicFramePr>
          <p:nvPr/>
        </p:nvGraphicFramePr>
        <p:xfrm>
          <a:off x="5105400" y="1752600"/>
          <a:ext cx="1219200" cy="345057"/>
        </p:xfrm>
        <a:graphic>
          <a:graphicData uri="http://schemas.openxmlformats.org/presentationml/2006/ole">
            <mc:AlternateContent xmlns:mc="http://schemas.openxmlformats.org/markup-compatibility/2006">
              <mc:Choice xmlns:v="urn:schemas-microsoft-com:vml" Requires="v">
                <p:oleObj spid="_x0000_s7178" name="Equation" r:id="rId3" imgW="672840" imgH="190440" progId="Equation.DSMT4">
                  <p:embed/>
                </p:oleObj>
              </mc:Choice>
              <mc:Fallback>
                <p:oleObj name="Equation" r:id="rId3" imgW="672840" imgH="19044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05400" y="1752600"/>
                        <a:ext cx="1219200" cy="34505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822614726"/>
              </p:ext>
            </p:extLst>
          </p:nvPr>
        </p:nvGraphicFramePr>
        <p:xfrm>
          <a:off x="1384495" y="3901649"/>
          <a:ext cx="6106166" cy="486063"/>
        </p:xfrm>
        <a:graphic>
          <a:graphicData uri="http://schemas.openxmlformats.org/presentationml/2006/ole">
            <mc:AlternateContent xmlns:mc="http://schemas.openxmlformats.org/markup-compatibility/2006">
              <mc:Choice xmlns:v="urn:schemas-microsoft-com:vml" Requires="v">
                <p:oleObj spid="_x0000_s7179" name="Equation" r:id="rId5" imgW="2552700" imgH="203200" progId="Equation.DSMT4">
                  <p:embed/>
                </p:oleObj>
              </mc:Choice>
              <mc:Fallback>
                <p:oleObj name="Equation" r:id="rId5" imgW="2552700" imgH="203200" progId="Equation.DSMT4">
                  <p:embed/>
                  <p:pic>
                    <p:nvPicPr>
                      <p:cNvPr id="0" name=""/>
                      <p:cNvPicPr/>
                      <p:nvPr/>
                    </p:nvPicPr>
                    <p:blipFill>
                      <a:blip r:embed="rId6"/>
                      <a:stretch>
                        <a:fillRect/>
                      </a:stretch>
                    </p:blipFill>
                    <p:spPr>
                      <a:xfrm>
                        <a:off x="1384495" y="3901649"/>
                        <a:ext cx="6106166" cy="486063"/>
                      </a:xfrm>
                      <a:prstGeom prst="rect">
                        <a:avLst/>
                      </a:prstGeom>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4150146598"/>
              </p:ext>
            </p:extLst>
          </p:nvPr>
        </p:nvGraphicFramePr>
        <p:xfrm>
          <a:off x="1465125" y="4466400"/>
          <a:ext cx="5048930" cy="431994"/>
        </p:xfrm>
        <a:graphic>
          <a:graphicData uri="http://schemas.openxmlformats.org/presentationml/2006/ole">
            <mc:AlternateContent xmlns:mc="http://schemas.openxmlformats.org/markup-compatibility/2006">
              <mc:Choice xmlns:v="urn:schemas-microsoft-com:vml" Requires="v">
                <p:oleObj spid="_x0000_s7180" name="Equation" r:id="rId7" imgW="2374900" imgH="203200" progId="Equation.DSMT4">
                  <p:embed/>
                </p:oleObj>
              </mc:Choice>
              <mc:Fallback>
                <p:oleObj name="Equation" r:id="rId7" imgW="2374900" imgH="203200" progId="Equation.DSMT4">
                  <p:embed/>
                  <p:pic>
                    <p:nvPicPr>
                      <p:cNvPr id="0" name=""/>
                      <p:cNvPicPr/>
                      <p:nvPr/>
                    </p:nvPicPr>
                    <p:blipFill>
                      <a:blip r:embed="rId8"/>
                      <a:stretch>
                        <a:fillRect/>
                      </a:stretch>
                    </p:blipFill>
                    <p:spPr>
                      <a:xfrm>
                        <a:off x="1465125" y="4466400"/>
                        <a:ext cx="5048930" cy="431994"/>
                      </a:xfrm>
                      <a:prstGeom prst="rect">
                        <a:avLst/>
                      </a:prstGeom>
                    </p:spPr>
                  </p:pic>
                </p:oleObj>
              </mc:Fallback>
            </mc:AlternateContent>
          </a:graphicData>
        </a:graphic>
      </p:graphicFrame>
      <p:graphicFrame>
        <p:nvGraphicFramePr>
          <p:cNvPr id="10" name="Object 9"/>
          <p:cNvGraphicFramePr>
            <a:graphicFrameLocks noChangeAspect="1"/>
          </p:cNvGraphicFramePr>
          <p:nvPr>
            <p:extLst>
              <p:ext uri="{D42A27DB-BD31-4B8C-83A1-F6EECF244321}">
                <p14:modId xmlns:p14="http://schemas.microsoft.com/office/powerpoint/2010/main" val="1302980309"/>
              </p:ext>
            </p:extLst>
          </p:nvPr>
        </p:nvGraphicFramePr>
        <p:xfrm>
          <a:off x="3184313" y="5903375"/>
          <a:ext cx="1921087" cy="557735"/>
        </p:xfrm>
        <a:graphic>
          <a:graphicData uri="http://schemas.openxmlformats.org/presentationml/2006/ole">
            <mc:AlternateContent xmlns:mc="http://schemas.openxmlformats.org/markup-compatibility/2006">
              <mc:Choice xmlns:v="urn:schemas-microsoft-com:vml" Requires="v">
                <p:oleObj spid="_x0000_s7181" name="Equation" r:id="rId9" imgW="787400" imgH="228600" progId="Equation.DSMT4">
                  <p:embed/>
                </p:oleObj>
              </mc:Choice>
              <mc:Fallback>
                <p:oleObj name="Equation" r:id="rId9" imgW="787400" imgH="228600" progId="Equation.DSMT4">
                  <p:embed/>
                  <p:pic>
                    <p:nvPicPr>
                      <p:cNvPr id="0" name=""/>
                      <p:cNvPicPr/>
                      <p:nvPr/>
                    </p:nvPicPr>
                    <p:blipFill>
                      <a:blip r:embed="rId10"/>
                      <a:stretch>
                        <a:fillRect/>
                      </a:stretch>
                    </p:blipFill>
                    <p:spPr>
                      <a:xfrm>
                        <a:off x="3184313" y="5903375"/>
                        <a:ext cx="1921087" cy="557735"/>
                      </a:xfrm>
                      <a:prstGeom prst="rect">
                        <a:avLst/>
                      </a:prstGeom>
                    </p:spPr>
                  </p:pic>
                </p:oleObj>
              </mc:Fallback>
            </mc:AlternateContent>
          </a:graphicData>
        </a:graphic>
      </p:graphicFrame>
    </p:spTree>
    <p:extLst>
      <p:ext uri="{BB962C8B-B14F-4D97-AF65-F5344CB8AC3E}">
        <p14:creationId xmlns:p14="http://schemas.microsoft.com/office/powerpoint/2010/main" val="2847271465"/>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143000"/>
          </a:xfrm>
        </p:spPr>
        <p:txBody>
          <a:bodyPr>
            <a:noAutofit/>
          </a:bodyPr>
          <a:lstStyle/>
          <a:p>
            <a:r>
              <a:rPr lang="en-US" sz="3600" dirty="0" smtClean="0"/>
              <a:t>The Heat Equation</a:t>
            </a:r>
            <a:endParaRPr lang="en-US" sz="3600" dirty="0"/>
          </a:p>
        </p:txBody>
      </p:sp>
      <p:pic>
        <p:nvPicPr>
          <p:cNvPr id="4" name="Picture 3" descr="figure12-4.ti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03936" y="1747951"/>
            <a:ext cx="4151313" cy="4189014"/>
          </a:xfrm>
          <a:prstGeom prst="rect">
            <a:avLst/>
          </a:prstGeom>
        </p:spPr>
      </p:pic>
      <p:sp>
        <p:nvSpPr>
          <p:cNvPr id="6" name="TextBox 5"/>
          <p:cNvSpPr txBox="1"/>
          <p:nvPr/>
        </p:nvSpPr>
        <p:spPr>
          <a:xfrm>
            <a:off x="2675286" y="5936966"/>
            <a:ext cx="4079963" cy="461665"/>
          </a:xfrm>
          <a:prstGeom prst="rect">
            <a:avLst/>
          </a:prstGeom>
          <a:noFill/>
        </p:spPr>
        <p:txBody>
          <a:bodyPr wrap="none" rtlCol="0">
            <a:spAutoFit/>
          </a:bodyPr>
          <a:lstStyle/>
          <a:p>
            <a:r>
              <a:rPr lang="en-US" sz="2400" dirty="0"/>
              <a:t>S</a:t>
            </a:r>
            <a:r>
              <a:rPr lang="en-US" sz="2400" dirty="0" smtClean="0">
                <a:effectLst/>
              </a:rPr>
              <a:t>ubdivisions of the x and t axes </a:t>
            </a:r>
            <a:endParaRPr lang="en-US" sz="2400" dirty="0"/>
          </a:p>
        </p:txBody>
      </p:sp>
    </p:spTree>
    <p:extLst>
      <p:ext uri="{BB962C8B-B14F-4D97-AF65-F5344CB8AC3E}">
        <p14:creationId xmlns:p14="http://schemas.microsoft.com/office/powerpoint/2010/main" val="3349348563"/>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The Heat Equation</a:t>
            </a:r>
            <a:endParaRPr lang="en-US" dirty="0"/>
          </a:p>
        </p:txBody>
      </p:sp>
      <p:sp>
        <p:nvSpPr>
          <p:cNvPr id="3" name="Content Placeholder 2"/>
          <p:cNvSpPr>
            <a:spLocks noGrp="1"/>
          </p:cNvSpPr>
          <p:nvPr>
            <p:ph idx="1"/>
          </p:nvPr>
        </p:nvSpPr>
        <p:spPr>
          <a:xfrm>
            <a:off x="457200" y="1902593"/>
            <a:ext cx="8229600" cy="4790351"/>
          </a:xfrm>
        </p:spPr>
        <p:txBody>
          <a:bodyPr/>
          <a:lstStyle/>
          <a:p>
            <a:r>
              <a:rPr lang="en-US" dirty="0" smtClean="0"/>
              <a:t>If </a:t>
            </a:r>
            <a:r>
              <a:rPr lang="en-US" i="1" dirty="0" smtClean="0"/>
              <a:t>m</a:t>
            </a:r>
            <a:r>
              <a:rPr lang="en-US" dirty="0" smtClean="0"/>
              <a:t> and </a:t>
            </a:r>
            <a:r>
              <a:rPr lang="en-US" i="1" dirty="0" smtClean="0"/>
              <a:t>n</a:t>
            </a:r>
            <a:r>
              <a:rPr lang="en-US" dirty="0" smtClean="0"/>
              <a:t> are large, the values of </a:t>
            </a:r>
            <a:r>
              <a:rPr lang="en-US" i="1" dirty="0" smtClean="0"/>
              <a:t>h</a:t>
            </a:r>
            <a:r>
              <a:rPr lang="en-US" dirty="0" smtClean="0"/>
              <a:t> and </a:t>
            </a:r>
            <a:r>
              <a:rPr lang="en-US" i="1" dirty="0" smtClean="0"/>
              <a:t>k</a:t>
            </a:r>
            <a:r>
              <a:rPr lang="en-US" dirty="0" smtClean="0"/>
              <a:t> are small, and we can approximate each derivative at the point using finite difference equations.</a:t>
            </a:r>
          </a:p>
          <a:p>
            <a:endParaRPr lang="en-US" dirty="0"/>
          </a:p>
          <a:p>
            <a:endParaRPr lang="en-US" dirty="0" smtClean="0"/>
          </a:p>
          <a:p>
            <a:endParaRPr lang="en-US" dirty="0"/>
          </a:p>
          <a:p>
            <a:pPr marL="0" indent="0">
              <a:buNone/>
            </a:pPr>
            <a:endParaRPr lang="en-US" dirty="0"/>
          </a:p>
        </p:txBody>
      </p:sp>
      <p:graphicFrame>
        <p:nvGraphicFramePr>
          <p:cNvPr id="4" name="Object 3"/>
          <p:cNvGraphicFramePr>
            <a:graphicFrameLocks noChangeAspect="1"/>
          </p:cNvGraphicFramePr>
          <p:nvPr>
            <p:extLst>
              <p:ext uri="{D42A27DB-BD31-4B8C-83A1-F6EECF244321}">
                <p14:modId xmlns:p14="http://schemas.microsoft.com/office/powerpoint/2010/main" val="1221217011"/>
              </p:ext>
            </p:extLst>
          </p:nvPr>
        </p:nvGraphicFramePr>
        <p:xfrm>
          <a:off x="1977133" y="3848100"/>
          <a:ext cx="5605896" cy="1485900"/>
        </p:xfrm>
        <a:graphic>
          <a:graphicData uri="http://schemas.openxmlformats.org/presentationml/2006/ole">
            <mc:AlternateContent xmlns:mc="http://schemas.openxmlformats.org/markup-compatibility/2006">
              <mc:Choice xmlns:v="urn:schemas-microsoft-com:vml" Requires="v">
                <p:oleObj spid="_x0000_s8196" name="Equation" r:id="rId3" imgW="3162300" imgH="838200" progId="Equation.DSMT4">
                  <p:embed/>
                </p:oleObj>
              </mc:Choice>
              <mc:Fallback>
                <p:oleObj name="Equation" r:id="rId3" imgW="3162300" imgH="838200" progId="Equation.DSMT4">
                  <p:embed/>
                  <p:pic>
                    <p:nvPicPr>
                      <p:cNvPr id="0" name=""/>
                      <p:cNvPicPr/>
                      <p:nvPr/>
                    </p:nvPicPr>
                    <p:blipFill>
                      <a:blip r:embed="rId4"/>
                      <a:stretch>
                        <a:fillRect/>
                      </a:stretch>
                    </p:blipFill>
                    <p:spPr>
                      <a:xfrm>
                        <a:off x="1977133" y="3848100"/>
                        <a:ext cx="5605896" cy="1485900"/>
                      </a:xfrm>
                      <a:prstGeom prst="rect">
                        <a:avLst/>
                      </a:prstGeom>
                    </p:spPr>
                  </p:pic>
                </p:oleObj>
              </mc:Fallback>
            </mc:AlternateContent>
          </a:graphicData>
        </a:graphic>
      </p:graphicFrame>
    </p:spTree>
    <p:extLst>
      <p:ext uri="{BB962C8B-B14F-4D97-AF65-F5344CB8AC3E}">
        <p14:creationId xmlns:p14="http://schemas.microsoft.com/office/powerpoint/2010/main" val="2200200647"/>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The Heat Equation</a:t>
            </a:r>
            <a:endParaRPr lang="en-US" dirty="0"/>
          </a:p>
        </p:txBody>
      </p:sp>
      <p:sp>
        <p:nvSpPr>
          <p:cNvPr id="3" name="Content Placeholder 2"/>
          <p:cNvSpPr>
            <a:spLocks noGrp="1"/>
          </p:cNvSpPr>
          <p:nvPr>
            <p:ph idx="1"/>
          </p:nvPr>
        </p:nvSpPr>
        <p:spPr>
          <a:xfrm>
            <a:off x="457200" y="2084027"/>
            <a:ext cx="8229600" cy="4525963"/>
          </a:xfrm>
        </p:spPr>
        <p:txBody>
          <a:bodyPr>
            <a:normAutofit fontScale="92500" lnSpcReduction="10000"/>
          </a:bodyPr>
          <a:lstStyle/>
          <a:p>
            <a:r>
              <a:rPr lang="en-US" dirty="0" smtClean="0"/>
              <a:t>Equate these approximations to obtain</a:t>
            </a:r>
          </a:p>
          <a:p>
            <a:endParaRPr lang="en-US" dirty="0"/>
          </a:p>
          <a:p>
            <a:endParaRPr lang="en-US" dirty="0" smtClean="0"/>
          </a:p>
          <a:p>
            <a:pPr marL="0" indent="0">
              <a:buNone/>
            </a:pPr>
            <a:r>
              <a:rPr lang="en-US" dirty="0" smtClean="0"/>
              <a:t>	and</a:t>
            </a:r>
          </a:p>
          <a:p>
            <a:pPr marL="0" indent="0">
              <a:buNone/>
            </a:pPr>
            <a:endParaRPr lang="en-US" dirty="0"/>
          </a:p>
          <a:p>
            <a:pPr marL="0" indent="0">
              <a:buNone/>
            </a:pPr>
            <a:endParaRPr lang="en-US" dirty="0" smtClean="0"/>
          </a:p>
          <a:p>
            <a:pPr marL="0" indent="0">
              <a:buNone/>
            </a:pPr>
            <a:endParaRPr lang="en-US" dirty="0"/>
          </a:p>
          <a:p>
            <a:r>
              <a:rPr lang="en-US" dirty="0" smtClean="0"/>
              <a:t>Defines an (m-1) × (m-1) system of equations for the </a:t>
            </a:r>
            <a:r>
              <a:rPr lang="en-US" dirty="0" err="1" smtClean="0"/>
              <a:t>u</a:t>
            </a:r>
            <a:r>
              <a:rPr lang="en-US" baseline="-25000" dirty="0" err="1" smtClean="0"/>
              <a:t>ij</a:t>
            </a:r>
            <a:r>
              <a:rPr lang="en-US" dirty="0" smtClean="0"/>
              <a:t>.</a:t>
            </a:r>
            <a:endParaRPr lang="en-US" dirty="0"/>
          </a:p>
        </p:txBody>
      </p:sp>
      <p:graphicFrame>
        <p:nvGraphicFramePr>
          <p:cNvPr id="4" name="Object 3"/>
          <p:cNvGraphicFramePr>
            <a:graphicFrameLocks noChangeAspect="1"/>
          </p:cNvGraphicFramePr>
          <p:nvPr>
            <p:extLst>
              <p:ext uri="{D42A27DB-BD31-4B8C-83A1-F6EECF244321}">
                <p14:modId xmlns:p14="http://schemas.microsoft.com/office/powerpoint/2010/main" val="2709934210"/>
              </p:ext>
            </p:extLst>
          </p:nvPr>
        </p:nvGraphicFramePr>
        <p:xfrm>
          <a:off x="1581551" y="2910011"/>
          <a:ext cx="5141987" cy="893082"/>
        </p:xfrm>
        <a:graphic>
          <a:graphicData uri="http://schemas.openxmlformats.org/presentationml/2006/ole">
            <mc:AlternateContent xmlns:mc="http://schemas.openxmlformats.org/markup-compatibility/2006">
              <mc:Choice xmlns:v="urn:schemas-microsoft-com:vml" Requires="v">
                <p:oleObj spid="_x0000_s9222" name="Equation" r:id="rId3" imgW="2413000" imgH="419100" progId="Equation.DSMT4">
                  <p:embed/>
                </p:oleObj>
              </mc:Choice>
              <mc:Fallback>
                <p:oleObj name="Equation" r:id="rId3" imgW="2413000" imgH="419100" progId="Equation.DSMT4">
                  <p:embed/>
                  <p:pic>
                    <p:nvPicPr>
                      <p:cNvPr id="0" name=""/>
                      <p:cNvPicPr/>
                      <p:nvPr/>
                    </p:nvPicPr>
                    <p:blipFill>
                      <a:blip r:embed="rId4"/>
                      <a:stretch>
                        <a:fillRect/>
                      </a:stretch>
                    </p:blipFill>
                    <p:spPr>
                      <a:xfrm>
                        <a:off x="1581551" y="2910011"/>
                        <a:ext cx="5141987" cy="893082"/>
                      </a:xfrm>
                      <a:prstGeom prst="rect">
                        <a:avLst/>
                      </a:prstGeom>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2263199229"/>
              </p:ext>
            </p:extLst>
          </p:nvPr>
        </p:nvGraphicFramePr>
        <p:xfrm>
          <a:off x="1581551" y="4272310"/>
          <a:ext cx="5730875" cy="1068388"/>
        </p:xfrm>
        <a:graphic>
          <a:graphicData uri="http://schemas.openxmlformats.org/presentationml/2006/ole">
            <mc:AlternateContent xmlns:mc="http://schemas.openxmlformats.org/markup-compatibility/2006">
              <mc:Choice xmlns:v="urn:schemas-microsoft-com:vml" Requires="v">
                <p:oleObj spid="_x0000_s9223" name="Equation" r:id="rId5" imgW="3479800" imgH="647700" progId="Equation.DSMT4">
                  <p:embed/>
                </p:oleObj>
              </mc:Choice>
              <mc:Fallback>
                <p:oleObj name="Equation" r:id="rId5" imgW="3479800" imgH="647700" progId="Equation.DSMT4">
                  <p:embed/>
                  <p:pic>
                    <p:nvPicPr>
                      <p:cNvPr id="0" name=""/>
                      <p:cNvPicPr/>
                      <p:nvPr/>
                    </p:nvPicPr>
                    <p:blipFill>
                      <a:blip r:embed="rId6"/>
                      <a:stretch>
                        <a:fillRect/>
                      </a:stretch>
                    </p:blipFill>
                    <p:spPr>
                      <a:xfrm>
                        <a:off x="1581551" y="4272310"/>
                        <a:ext cx="5730875" cy="1068388"/>
                      </a:xfrm>
                      <a:prstGeom prst="rect">
                        <a:avLst/>
                      </a:prstGeom>
                    </p:spPr>
                  </p:pic>
                </p:oleObj>
              </mc:Fallback>
            </mc:AlternateContent>
          </a:graphicData>
        </a:graphic>
      </p:graphicFrame>
    </p:spTree>
    <p:extLst>
      <p:ext uri="{BB962C8B-B14F-4D97-AF65-F5344CB8AC3E}">
        <p14:creationId xmlns:p14="http://schemas.microsoft.com/office/powerpoint/2010/main" val="1874581761"/>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The Heat Equation</a:t>
            </a:r>
            <a:endParaRPr lang="en-US" dirty="0"/>
          </a:p>
        </p:txBody>
      </p:sp>
      <p:pic>
        <p:nvPicPr>
          <p:cNvPr id="4" name="Picture 3" descr="figure12-5.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35718" y="1827241"/>
            <a:ext cx="1892300" cy="1193800"/>
          </a:xfrm>
          <a:prstGeom prst="rect">
            <a:avLst/>
          </a:prstGeom>
        </p:spPr>
      </p:pic>
      <p:pic>
        <p:nvPicPr>
          <p:cNvPr id="5" name="Picture 4" descr="figure12-6.t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24740" y="3108960"/>
            <a:ext cx="4572000" cy="3749040"/>
          </a:xfrm>
          <a:prstGeom prst="rect">
            <a:avLst/>
          </a:prstGeom>
        </p:spPr>
      </p:pic>
      <p:sp>
        <p:nvSpPr>
          <p:cNvPr id="6" name="TextBox 5"/>
          <p:cNvSpPr txBox="1"/>
          <p:nvPr/>
        </p:nvSpPr>
        <p:spPr>
          <a:xfrm>
            <a:off x="5202287" y="2126820"/>
            <a:ext cx="3283173" cy="369332"/>
          </a:xfrm>
          <a:prstGeom prst="rect">
            <a:avLst/>
          </a:prstGeom>
          <a:noFill/>
        </p:spPr>
        <p:txBody>
          <a:bodyPr wrap="square" rtlCol="0">
            <a:spAutoFit/>
          </a:bodyPr>
          <a:lstStyle/>
          <a:p>
            <a:r>
              <a:rPr lang="en-US" dirty="0"/>
              <a:t>L</a:t>
            </a:r>
            <a:r>
              <a:rPr lang="en-US" dirty="0" smtClean="0">
                <a:effectLst/>
              </a:rPr>
              <a:t>ocally related points in the grid. </a:t>
            </a:r>
            <a:endParaRPr lang="en-US" dirty="0"/>
          </a:p>
        </p:txBody>
      </p:sp>
      <p:sp>
        <p:nvSpPr>
          <p:cNvPr id="8" name="TextBox 7"/>
          <p:cNvSpPr txBox="1"/>
          <p:nvPr/>
        </p:nvSpPr>
        <p:spPr>
          <a:xfrm>
            <a:off x="185072" y="4585665"/>
            <a:ext cx="2068182" cy="646331"/>
          </a:xfrm>
          <a:prstGeom prst="rect">
            <a:avLst/>
          </a:prstGeom>
          <a:noFill/>
        </p:spPr>
        <p:txBody>
          <a:bodyPr wrap="none" rtlCol="0">
            <a:spAutoFit/>
          </a:bodyPr>
          <a:lstStyle/>
          <a:p>
            <a:r>
              <a:rPr lang="en-US" dirty="0" smtClean="0"/>
              <a:t>Boundary and initial</a:t>
            </a:r>
          </a:p>
          <a:p>
            <a:r>
              <a:rPr lang="en-US" dirty="0" smtClean="0"/>
              <a:t>values.</a:t>
            </a:r>
            <a:endParaRPr lang="en-US" dirty="0"/>
          </a:p>
        </p:txBody>
      </p:sp>
      <p:sp>
        <p:nvSpPr>
          <p:cNvPr id="9" name="TextBox 8"/>
          <p:cNvSpPr txBox="1"/>
          <p:nvPr/>
        </p:nvSpPr>
        <p:spPr>
          <a:xfrm>
            <a:off x="6450920" y="4355455"/>
            <a:ext cx="2438438" cy="923330"/>
          </a:xfrm>
          <a:prstGeom prst="rect">
            <a:avLst/>
          </a:prstGeom>
          <a:noFill/>
        </p:spPr>
        <p:txBody>
          <a:bodyPr wrap="none" rtlCol="0">
            <a:spAutoFit/>
          </a:bodyPr>
          <a:lstStyle/>
          <a:p>
            <a:r>
              <a:rPr lang="en-US" dirty="0"/>
              <a:t>G</a:t>
            </a:r>
            <a:r>
              <a:rPr lang="en-US" dirty="0" smtClean="0">
                <a:effectLst/>
              </a:rPr>
              <a:t>eneral pattern of the</a:t>
            </a:r>
          </a:p>
          <a:p>
            <a:r>
              <a:rPr lang="en-US" dirty="0" smtClean="0">
                <a:effectLst/>
              </a:rPr>
              <a:t>four points used in each</a:t>
            </a:r>
          </a:p>
          <a:p>
            <a:r>
              <a:rPr lang="en-US" dirty="0" smtClean="0">
                <a:effectLst/>
              </a:rPr>
              <a:t>difference equation. </a:t>
            </a:r>
            <a:endParaRPr lang="en-US" dirty="0"/>
          </a:p>
        </p:txBody>
      </p:sp>
      <p:cxnSp>
        <p:nvCxnSpPr>
          <p:cNvPr id="11" name="Straight Arrow Connector 10"/>
          <p:cNvCxnSpPr>
            <a:stCxn id="9" idx="1"/>
          </p:cNvCxnSpPr>
          <p:nvPr/>
        </p:nvCxnSpPr>
        <p:spPr>
          <a:xfrm flipH="1" flipV="1">
            <a:off x="4537432" y="4270728"/>
            <a:ext cx="1913488" cy="54639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flipV="1">
            <a:off x="1085804" y="4355455"/>
            <a:ext cx="1167450" cy="32493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stCxn id="8" idx="3"/>
          </p:cNvCxnSpPr>
          <p:nvPr/>
        </p:nvCxnSpPr>
        <p:spPr>
          <a:xfrm>
            <a:off x="2253254" y="4908831"/>
            <a:ext cx="1823265" cy="156383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73543012"/>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475"/>
            <a:ext cx="8229600" cy="1143000"/>
          </a:xfrm>
        </p:spPr>
        <p:txBody>
          <a:bodyPr>
            <a:normAutofit fontScale="90000"/>
          </a:bodyPr>
          <a:lstStyle/>
          <a:p>
            <a:r>
              <a:rPr lang="en-US" dirty="0" smtClean="0"/>
              <a:t>Matrix Formulation of the Heat Equation</a:t>
            </a:r>
            <a:endParaRPr lang="en-US" dirty="0"/>
          </a:p>
        </p:txBody>
      </p:sp>
      <p:graphicFrame>
        <p:nvGraphicFramePr>
          <p:cNvPr id="4" name="Content Placeholder 3"/>
          <p:cNvGraphicFramePr>
            <a:graphicFrameLocks noGrp="1" noChangeAspect="1"/>
          </p:cNvGraphicFramePr>
          <p:nvPr>
            <p:ph idx="1"/>
            <p:extLst>
              <p:ext uri="{D42A27DB-BD31-4B8C-83A1-F6EECF244321}">
                <p14:modId xmlns:p14="http://schemas.microsoft.com/office/powerpoint/2010/main" val="1357585066"/>
              </p:ext>
            </p:extLst>
          </p:nvPr>
        </p:nvGraphicFramePr>
        <p:xfrm>
          <a:off x="1371600" y="1319997"/>
          <a:ext cx="6096000" cy="1333500"/>
        </p:xfrm>
        <a:graphic>
          <a:graphicData uri="http://schemas.openxmlformats.org/presentationml/2006/ole">
            <mc:AlternateContent xmlns:mc="http://schemas.openxmlformats.org/markup-compatibility/2006">
              <mc:Choice xmlns:v="urn:schemas-microsoft-com:vml" Requires="v">
                <p:oleObj spid="_x0000_s10246" name="Equation" r:id="rId3" imgW="1218960" imgH="266400" progId="Equation.3">
                  <p:embed/>
                </p:oleObj>
              </mc:Choice>
              <mc:Fallback>
                <p:oleObj name="Equation" r:id="rId3" imgW="1218960" imgH="2664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71600" y="1319997"/>
                        <a:ext cx="6096000" cy="13335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 name="Object 2"/>
          <p:cNvGraphicFramePr>
            <a:graphicFrameLocks noChangeAspect="1"/>
          </p:cNvGraphicFramePr>
          <p:nvPr>
            <p:extLst>
              <p:ext uri="{D42A27DB-BD31-4B8C-83A1-F6EECF244321}">
                <p14:modId xmlns:p14="http://schemas.microsoft.com/office/powerpoint/2010/main" val="3750189019"/>
              </p:ext>
            </p:extLst>
          </p:nvPr>
        </p:nvGraphicFramePr>
        <p:xfrm>
          <a:off x="1897047" y="4260094"/>
          <a:ext cx="5238750" cy="2109788"/>
        </p:xfrm>
        <a:graphic>
          <a:graphicData uri="http://schemas.openxmlformats.org/presentationml/2006/ole">
            <mc:AlternateContent xmlns:mc="http://schemas.openxmlformats.org/markup-compatibility/2006">
              <mc:Choice xmlns:v="urn:schemas-microsoft-com:vml" Requires="v">
                <p:oleObj spid="_x0000_s10247" name="Equation" r:id="rId5" imgW="2679700" imgH="1079500" progId="Equation.DSMT4">
                  <p:embed/>
                </p:oleObj>
              </mc:Choice>
              <mc:Fallback>
                <p:oleObj name="Equation" r:id="rId5" imgW="2679700" imgH="1079500" progId="Equation.DSMT4">
                  <p:embed/>
                  <p:pic>
                    <p:nvPicPr>
                      <p:cNvPr id="0" name=""/>
                      <p:cNvPicPr/>
                      <p:nvPr/>
                    </p:nvPicPr>
                    <p:blipFill>
                      <a:blip r:embed="rId6"/>
                      <a:stretch>
                        <a:fillRect/>
                      </a:stretch>
                    </p:blipFill>
                    <p:spPr>
                      <a:xfrm>
                        <a:off x="1897047" y="4260094"/>
                        <a:ext cx="5238750" cy="2109788"/>
                      </a:xfrm>
                      <a:prstGeom prst="rect">
                        <a:avLst/>
                      </a:prstGeom>
                    </p:spPr>
                  </p:pic>
                </p:oleObj>
              </mc:Fallback>
            </mc:AlternateContent>
          </a:graphicData>
        </a:graphic>
      </p:graphicFrame>
      <p:cxnSp>
        <p:nvCxnSpPr>
          <p:cNvPr id="8" name="Straight Arrow Connector 7"/>
          <p:cNvCxnSpPr/>
          <p:nvPr/>
        </p:nvCxnSpPr>
        <p:spPr>
          <a:xfrm flipV="1">
            <a:off x="5704606" y="2267940"/>
            <a:ext cx="584571" cy="113901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4474991" y="2872725"/>
            <a:ext cx="1742500" cy="1200329"/>
          </a:xfrm>
          <a:prstGeom prst="rect">
            <a:avLst/>
          </a:prstGeom>
          <a:noFill/>
        </p:spPr>
        <p:txBody>
          <a:bodyPr wrap="square" rtlCol="0">
            <a:spAutoFit/>
          </a:bodyPr>
          <a:lstStyle/>
          <a:p>
            <a:r>
              <a:rPr lang="en-US" dirty="0" smtClean="0"/>
              <a:t>Accounts for boundary</a:t>
            </a:r>
          </a:p>
          <a:p>
            <a:r>
              <a:rPr lang="en-US" dirty="0" smtClean="0"/>
              <a:t>and initial conditions.</a:t>
            </a:r>
            <a:endParaRPr lang="en-US" dirty="0"/>
          </a:p>
        </p:txBody>
      </p:sp>
      <p:cxnSp>
        <p:nvCxnSpPr>
          <p:cNvPr id="15" name="Straight Arrow Connector 14"/>
          <p:cNvCxnSpPr/>
          <p:nvPr/>
        </p:nvCxnSpPr>
        <p:spPr>
          <a:xfrm>
            <a:off x="1733555" y="3739582"/>
            <a:ext cx="302365" cy="13305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551817" y="3083786"/>
            <a:ext cx="2690460" cy="646331"/>
          </a:xfrm>
          <a:prstGeom prst="rect">
            <a:avLst/>
          </a:prstGeom>
          <a:noFill/>
        </p:spPr>
        <p:txBody>
          <a:bodyPr wrap="none" rtlCol="0">
            <a:spAutoFit/>
          </a:bodyPr>
          <a:lstStyle/>
          <a:p>
            <a:r>
              <a:rPr lang="en-US" dirty="0" smtClean="0"/>
              <a:t>Tridiagonal matrix. Can</a:t>
            </a:r>
          </a:p>
          <a:p>
            <a:r>
              <a:rPr lang="en-US" dirty="0" smtClean="0"/>
              <a:t>use the Thomas algorithm.</a:t>
            </a:r>
            <a:endParaRPr lang="en-US" dirty="0"/>
          </a:p>
        </p:txBody>
      </p:sp>
    </p:spTree>
    <p:extLst>
      <p:ext uri="{BB962C8B-B14F-4D97-AF65-F5344CB8AC3E}">
        <p14:creationId xmlns:p14="http://schemas.microsoft.com/office/powerpoint/2010/main" val="2883668239"/>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Heat Equation Example</a:t>
            </a:r>
            <a:endParaRPr lang="en-US" dirty="0"/>
          </a:p>
        </p:txBody>
      </p:sp>
      <p:sp>
        <p:nvSpPr>
          <p:cNvPr id="3" name="Content Placeholder 2"/>
          <p:cNvSpPr>
            <a:spLocks noGrp="1"/>
          </p:cNvSpPr>
          <p:nvPr>
            <p:ph idx="1"/>
          </p:nvPr>
        </p:nvSpPr>
        <p:spPr>
          <a:xfrm>
            <a:off x="457200" y="1295400"/>
            <a:ext cx="8229600" cy="4525963"/>
          </a:xfrm>
        </p:spPr>
        <p:txBody>
          <a:bodyPr/>
          <a:lstStyle/>
          <a:p>
            <a:r>
              <a:rPr lang="en-US" dirty="0" smtClean="0"/>
              <a:t>Approximate and graph the solution of the following heat equation:</a:t>
            </a:r>
            <a:endParaRPr lang="en-US" dirty="0"/>
          </a:p>
        </p:txBody>
      </p:sp>
      <p:pic>
        <p:nvPicPr>
          <p:cNvPr id="7" name="Picture 6" descr="TP_tmp.png"/>
          <p:cNvPicPr>
            <a:picLocks noChangeAspect="1"/>
          </p:cNvPicPr>
          <p:nvPr>
            <p:custDataLst>
              <p:tags r:id="rId1"/>
            </p:custDataLst>
          </p:nvPr>
        </p:nvPicPr>
        <p:blipFill>
          <a:blip r:embed="rId3">
            <a:extLst>
              <a:ext uri="{28A0092B-C50C-407E-A947-70E740481C1C}">
                <a14:useLocalDpi xmlns:a14="http://schemas.microsoft.com/office/drawing/2010/main" val="0"/>
              </a:ext>
            </a:extLst>
          </a:blip>
          <a:stretch>
            <a:fillRect/>
          </a:stretch>
        </p:blipFill>
        <p:spPr>
          <a:xfrm>
            <a:off x="2014685" y="2711332"/>
            <a:ext cx="4368800" cy="1320800"/>
          </a:xfrm>
          <a:prstGeom prst="rect">
            <a:avLst/>
          </a:prstGeom>
        </p:spPr>
      </p:pic>
    </p:spTree>
    <p:extLst>
      <p:ext uri="{BB962C8B-B14F-4D97-AF65-F5344CB8AC3E}">
        <p14:creationId xmlns:p14="http://schemas.microsoft.com/office/powerpoint/2010/main" val="3774027672"/>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Heat Equation Example</a:t>
            </a:r>
            <a:endParaRPr lang="en-US" dirty="0"/>
          </a:p>
        </p:txBody>
      </p:sp>
      <p:sp>
        <p:nvSpPr>
          <p:cNvPr id="4" name="TextBox 3"/>
          <p:cNvSpPr txBox="1"/>
          <p:nvPr/>
        </p:nvSpPr>
        <p:spPr>
          <a:xfrm>
            <a:off x="842631" y="2743200"/>
            <a:ext cx="7374135" cy="3785652"/>
          </a:xfrm>
          <a:prstGeom prst="rect">
            <a:avLst/>
          </a:prstGeom>
          <a:noFill/>
        </p:spPr>
        <p:txBody>
          <a:bodyPr wrap="none" rtlCol="0">
            <a:spAutoFit/>
          </a:bodyPr>
          <a:lstStyle/>
          <a:p>
            <a:r>
              <a:rPr lang="en-US" sz="2400" dirty="0" smtClean="0">
                <a:latin typeface="Courier New" pitchFamily="49" charset="0"/>
                <a:cs typeface="Courier New" pitchFamily="49" charset="0"/>
              </a:rPr>
              <a:t>f = @(x) </a:t>
            </a:r>
            <a:r>
              <a:rPr lang="en-US" sz="2400" dirty="0" err="1" smtClean="0">
                <a:latin typeface="Courier New" pitchFamily="49" charset="0"/>
                <a:cs typeface="Courier New" pitchFamily="49" charset="0"/>
              </a:rPr>
              <a:t>exp</a:t>
            </a:r>
            <a:r>
              <a:rPr lang="en-US" sz="2400" dirty="0" smtClean="0">
                <a:latin typeface="Courier New" pitchFamily="49" charset="0"/>
                <a:cs typeface="Courier New" pitchFamily="49" charset="0"/>
              </a:rPr>
              <a:t>(x).*sin(pi*x);</a:t>
            </a:r>
          </a:p>
          <a:p>
            <a:r>
              <a:rPr lang="en-US" sz="2400" dirty="0" smtClean="0">
                <a:latin typeface="Courier New" pitchFamily="49" charset="0"/>
                <a:cs typeface="Courier New" pitchFamily="49" charset="0"/>
              </a:rPr>
              <a:t>g1 = @(t) 0;</a:t>
            </a:r>
          </a:p>
          <a:p>
            <a:r>
              <a:rPr lang="en-US" sz="2400" dirty="0" smtClean="0">
                <a:latin typeface="Courier New" pitchFamily="49" charset="0"/>
                <a:cs typeface="Courier New" pitchFamily="49" charset="0"/>
              </a:rPr>
              <a:t>g2 = @(t) 0;</a:t>
            </a:r>
          </a:p>
          <a:p>
            <a:r>
              <a:rPr lang="en-US" sz="2400" dirty="0" smtClean="0">
                <a:latin typeface="Courier New" pitchFamily="49" charset="0"/>
                <a:cs typeface="Courier New" pitchFamily="49" charset="0"/>
              </a:rPr>
              <a:t>L = 5.0;</a:t>
            </a:r>
          </a:p>
          <a:p>
            <a:r>
              <a:rPr lang="en-US" sz="2400" dirty="0" smtClean="0">
                <a:latin typeface="Courier New" pitchFamily="49" charset="0"/>
                <a:cs typeface="Courier New" pitchFamily="49" charset="0"/>
              </a:rPr>
              <a:t>T = 1.0;</a:t>
            </a:r>
          </a:p>
          <a:p>
            <a:r>
              <a:rPr lang="en-US" sz="2400" dirty="0" smtClean="0">
                <a:latin typeface="Courier New" pitchFamily="49" charset="0"/>
                <a:cs typeface="Courier New" pitchFamily="49" charset="0"/>
              </a:rPr>
              <a:t>m = 125;</a:t>
            </a:r>
          </a:p>
          <a:p>
            <a:r>
              <a:rPr lang="en-US" sz="2400" dirty="0" smtClean="0">
                <a:latin typeface="Courier New" pitchFamily="49" charset="0"/>
                <a:cs typeface="Courier New" pitchFamily="49" charset="0"/>
              </a:rPr>
              <a:t>n = 5000;</a:t>
            </a:r>
          </a:p>
          <a:p>
            <a:r>
              <a:rPr lang="en-US" sz="2400" dirty="0" smtClean="0">
                <a:latin typeface="Courier New" pitchFamily="49" charset="0"/>
                <a:cs typeface="Courier New" pitchFamily="49" charset="0"/>
              </a:rPr>
              <a:t>c = 0.875;</a:t>
            </a:r>
          </a:p>
          <a:p>
            <a:endParaRPr lang="en-US" sz="2400" dirty="0" smtClean="0">
              <a:latin typeface="Courier New" pitchFamily="49" charset="0"/>
              <a:cs typeface="Courier New" pitchFamily="49" charset="0"/>
            </a:endParaRPr>
          </a:p>
          <a:p>
            <a:r>
              <a:rPr lang="en-US" sz="2400" dirty="0" smtClean="0">
                <a:latin typeface="Courier New" pitchFamily="49" charset="0"/>
                <a:cs typeface="Courier New" pitchFamily="49" charset="0"/>
              </a:rPr>
              <a:t>[x, t, u] = </a:t>
            </a:r>
            <a:r>
              <a:rPr lang="en-US" sz="2400" dirty="0" err="1" smtClean="0">
                <a:latin typeface="Courier New" pitchFamily="49" charset="0"/>
                <a:cs typeface="Courier New" pitchFamily="49" charset="0"/>
              </a:rPr>
              <a:t>heateq</a:t>
            </a:r>
            <a:r>
              <a:rPr lang="en-US" sz="2400" dirty="0" smtClean="0">
                <a:latin typeface="Courier New" pitchFamily="49" charset="0"/>
                <a:cs typeface="Courier New" pitchFamily="49" charset="0"/>
              </a:rPr>
              <a:t>(f,g1,g2,L,T,m,n,c);</a:t>
            </a:r>
            <a:endParaRPr lang="en-US" sz="2400" dirty="0">
              <a:latin typeface="Courier New" pitchFamily="49" charset="0"/>
              <a:cs typeface="Courier New" pitchFamily="49" charset="0"/>
            </a:endParaRPr>
          </a:p>
        </p:txBody>
      </p:sp>
      <p:sp>
        <p:nvSpPr>
          <p:cNvPr id="5" name="Rectangle 4"/>
          <p:cNvSpPr/>
          <p:nvPr/>
        </p:nvSpPr>
        <p:spPr>
          <a:xfrm>
            <a:off x="762000" y="1371600"/>
            <a:ext cx="6705600" cy="1077218"/>
          </a:xfrm>
          <a:prstGeom prst="rect">
            <a:avLst/>
          </a:prstGeom>
        </p:spPr>
        <p:txBody>
          <a:bodyPr wrap="square">
            <a:spAutoFit/>
          </a:bodyPr>
          <a:lstStyle/>
          <a:p>
            <a:pPr>
              <a:buFont typeface="Arial" pitchFamily="34" charset="0"/>
              <a:buChar char="•"/>
            </a:pPr>
            <a:r>
              <a:rPr lang="en-US" sz="3200" dirty="0" smtClean="0"/>
              <a:t> Use the </a:t>
            </a:r>
            <a:r>
              <a:rPr lang="en-US" sz="3200" dirty="0" err="1" smtClean="0"/>
              <a:t>MATLAB</a:t>
            </a:r>
            <a:r>
              <a:rPr lang="en-US" sz="3200" dirty="0" smtClean="0"/>
              <a:t> function </a:t>
            </a:r>
            <a:r>
              <a:rPr lang="en-US" sz="3200" dirty="0" err="1" smtClean="0">
                <a:latin typeface="Courier New" pitchFamily="49" charset="0"/>
                <a:cs typeface="Courier New" pitchFamily="49" charset="0"/>
              </a:rPr>
              <a:t>heateq.m</a:t>
            </a:r>
            <a:r>
              <a:rPr lang="en-US" sz="3200" dirty="0" smtClean="0">
                <a:latin typeface="Courier New" pitchFamily="49" charset="0"/>
                <a:cs typeface="Courier New" pitchFamily="49" charset="0"/>
              </a:rPr>
              <a:t> </a:t>
            </a:r>
            <a:r>
              <a:rPr lang="en-US" sz="3200" dirty="0" smtClean="0">
                <a:cs typeface="Courier New" pitchFamily="49" charset="0"/>
              </a:rPr>
              <a:t>to approximate and graph the solution.</a:t>
            </a:r>
            <a:endParaRPr lang="en-US" sz="3200" dirty="0"/>
          </a:p>
        </p:txBody>
      </p:sp>
    </p:spTree>
    <p:extLst>
      <p:ext uri="{BB962C8B-B14F-4D97-AF65-F5344CB8AC3E}">
        <p14:creationId xmlns:p14="http://schemas.microsoft.com/office/powerpoint/2010/main" val="2547933415"/>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3203"/>
            <a:ext cx="8229600" cy="1143000"/>
          </a:xfrm>
        </p:spPr>
        <p:txBody>
          <a:bodyPr/>
          <a:lstStyle/>
          <a:p>
            <a:r>
              <a:rPr lang="en-US" dirty="0" smtClean="0"/>
              <a:t>Solution Graph</a:t>
            </a:r>
            <a:endParaRPr lang="en-US" dirty="0"/>
          </a:p>
        </p:txBody>
      </p:sp>
      <p:pic>
        <p:nvPicPr>
          <p:cNvPr id="5" name="Picture 4" descr="figure12-7.ti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3300" y="1316386"/>
            <a:ext cx="7112508" cy="5334000"/>
          </a:xfrm>
          <a:prstGeom prst="rect">
            <a:avLst/>
          </a:prstGeom>
        </p:spPr>
      </p:pic>
    </p:spTree>
    <p:extLst>
      <p:ext uri="{BB962C8B-B14F-4D97-AF65-F5344CB8AC3E}">
        <p14:creationId xmlns:p14="http://schemas.microsoft.com/office/powerpoint/2010/main" val="132589655"/>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Least-Squares</a:t>
            </a:r>
            <a:endParaRPr lang="en-US" dirty="0"/>
          </a:p>
        </p:txBody>
      </p:sp>
      <p:sp>
        <p:nvSpPr>
          <p:cNvPr id="3" name="Content Placeholder 2"/>
          <p:cNvSpPr>
            <a:spLocks noGrp="1"/>
          </p:cNvSpPr>
          <p:nvPr>
            <p:ph idx="1"/>
          </p:nvPr>
        </p:nvSpPr>
        <p:spPr>
          <a:xfrm>
            <a:off x="457200" y="1600200"/>
            <a:ext cx="8458200" cy="5257800"/>
          </a:xfrm>
        </p:spPr>
        <p:txBody>
          <a:bodyPr>
            <a:normAutofit lnSpcReduction="10000"/>
          </a:bodyPr>
          <a:lstStyle/>
          <a:p>
            <a:r>
              <a:rPr lang="en-US" dirty="0" smtClean="0"/>
              <a:t>Assume that during an experiment, you collect m measurements of a quantity </a:t>
            </a:r>
            <a:r>
              <a:rPr lang="en-US" i="1" dirty="0" smtClean="0"/>
              <a:t>y</a:t>
            </a:r>
            <a:r>
              <a:rPr lang="en-US" dirty="0" smtClean="0"/>
              <a:t> that depends on a parameter </a:t>
            </a:r>
            <a:r>
              <a:rPr lang="en-US" i="1" dirty="0" smtClean="0"/>
              <a:t>t</a:t>
            </a:r>
            <a:r>
              <a:rPr lang="en-US" dirty="0" smtClean="0"/>
              <a:t>; in other words, you have the set of experimental points                            .</a:t>
            </a:r>
            <a:br>
              <a:rPr lang="en-US" dirty="0" smtClean="0"/>
            </a:br>
            <a:r>
              <a:rPr lang="en-US" dirty="0" smtClean="0"/>
              <a:t>Use those experimental points to approximate data values inside (interpolation) and outside (extrapolation)  the range t</a:t>
            </a:r>
            <a:r>
              <a:rPr lang="en-US" baseline="-25000" dirty="0" smtClean="0"/>
              <a:t>1 </a:t>
            </a:r>
            <a:r>
              <a:rPr lang="en-US" dirty="0" smtClean="0"/>
              <a:t>≤ t ≤ t</a:t>
            </a:r>
            <a:r>
              <a:rPr lang="en-US" baseline="-25000" dirty="0" smtClean="0"/>
              <a:t>m</a:t>
            </a:r>
            <a:r>
              <a:rPr lang="en-US" dirty="0" smtClean="0"/>
              <a:t>.</a:t>
            </a:r>
            <a:br>
              <a:rPr lang="en-US" dirty="0" smtClean="0"/>
            </a:br>
            <a:r>
              <a:rPr lang="en-US" dirty="0" smtClean="0"/>
              <a:t/>
            </a:r>
            <a:br>
              <a:rPr lang="en-US" dirty="0" smtClean="0"/>
            </a:br>
            <a:r>
              <a:rPr lang="en-US" dirty="0" smtClean="0"/>
              <a:t/>
            </a:r>
            <a:br>
              <a:rPr lang="en-US" dirty="0" smtClean="0"/>
            </a:br>
            <a:r>
              <a:rPr lang="en-US" dirty="0" smtClean="0"/>
              <a:t/>
            </a:r>
            <a:br>
              <a:rPr lang="en-US" dirty="0" smtClean="0"/>
            </a:br>
            <a:r>
              <a:rPr lang="en-US" dirty="0" smtClean="0"/>
              <a:t>			</a:t>
            </a:r>
            <a:endParaRPr lang="en-US" dirty="0"/>
          </a:p>
        </p:txBody>
      </p:sp>
      <p:sp>
        <p:nvSpPr>
          <p:cNvPr id="9" name="TextBox 8"/>
          <p:cNvSpPr txBox="1"/>
          <p:nvPr>
            <p:custDataLst>
              <p:tags r:id="rId2"/>
            </p:custDataLst>
          </p:nvPr>
        </p:nvSpPr>
        <p:spPr>
          <a:xfrm>
            <a:off x="0" y="7112000"/>
            <a:ext cx="9144000" cy="646331"/>
          </a:xfrm>
          <a:prstGeom prst="rect">
            <a:avLst/>
          </a:prstGeom>
          <a:noFill/>
        </p:spPr>
        <p:txBody>
          <a:bodyPr vert="horz" rtlCol="0">
            <a:spAutoFit/>
          </a:bodyPr>
          <a:lstStyle/>
          <a:p>
            <a:r>
              <a:rPr lang="en-US" smtClean="0"/>
              <a:t>TexPoint fonts used in EMF. </a:t>
            </a:r>
          </a:p>
          <a:p>
            <a:r>
              <a:rPr lang="en-US" smtClean="0"/>
              <a:t>Read the TexPoint manual before you delete this box.: </a:t>
            </a:r>
            <a:r>
              <a:rPr lang="en-US" smtClean="0">
                <a:latin typeface="CMMI10"/>
              </a:rPr>
              <a:t>A</a:t>
            </a:r>
            <a:r>
              <a:rPr lang="en-US" smtClean="0">
                <a:latin typeface="CMR7"/>
              </a:rPr>
              <a:t>A</a:t>
            </a:r>
            <a:r>
              <a:rPr lang="en-US" smtClean="0">
                <a:latin typeface="CMMI7"/>
              </a:rPr>
              <a:t>A</a:t>
            </a:r>
            <a:r>
              <a:rPr lang="en-US" smtClean="0">
                <a:latin typeface="CMR10"/>
              </a:rPr>
              <a:t>A</a:t>
            </a:r>
            <a:r>
              <a:rPr lang="en-US" smtClean="0">
                <a:latin typeface="CMSY10ORIG"/>
              </a:rPr>
              <a:t>A</a:t>
            </a:r>
            <a:r>
              <a:rPr lang="en-US" smtClean="0">
                <a:latin typeface="CMR5"/>
              </a:rPr>
              <a:t>A</a:t>
            </a:r>
            <a:r>
              <a:rPr lang="en-US" smtClean="0">
                <a:latin typeface="CMSY7"/>
              </a:rPr>
              <a:t>A</a:t>
            </a:r>
            <a:r>
              <a:rPr lang="en-US" smtClean="0">
                <a:latin typeface="CMEX10"/>
              </a:rPr>
              <a:t>A</a:t>
            </a:r>
            <a:r>
              <a:rPr lang="en-US" smtClean="0">
                <a:latin typeface="CMMI5"/>
              </a:rPr>
              <a:t>A</a:t>
            </a:r>
            <a:endParaRPr lang="en-US"/>
          </a:p>
        </p:txBody>
      </p:sp>
      <p:graphicFrame>
        <p:nvGraphicFramePr>
          <p:cNvPr id="4" name="Object 3"/>
          <p:cNvGraphicFramePr>
            <a:graphicFrameLocks noChangeAspect="1"/>
          </p:cNvGraphicFramePr>
          <p:nvPr>
            <p:extLst>
              <p:ext uri="{D42A27DB-BD31-4B8C-83A1-F6EECF244321}">
                <p14:modId xmlns:p14="http://schemas.microsoft.com/office/powerpoint/2010/main" val="673790166"/>
              </p:ext>
            </p:extLst>
          </p:nvPr>
        </p:nvGraphicFramePr>
        <p:xfrm>
          <a:off x="5338248" y="2995873"/>
          <a:ext cx="2492985" cy="398040"/>
        </p:xfrm>
        <a:graphic>
          <a:graphicData uri="http://schemas.openxmlformats.org/presentationml/2006/ole">
            <mc:AlternateContent xmlns:mc="http://schemas.openxmlformats.org/markup-compatibility/2006">
              <mc:Choice xmlns:v="urn:schemas-microsoft-com:vml" Requires="v">
                <p:oleObj spid="_x0000_s11268" name="Equation" r:id="rId4" imgW="1511300" imgH="241300" progId="Equation.DSMT4">
                  <p:embed/>
                </p:oleObj>
              </mc:Choice>
              <mc:Fallback>
                <p:oleObj name="Equation" r:id="rId4" imgW="1511300" imgH="241300" progId="Equation.DSMT4">
                  <p:embed/>
                  <p:pic>
                    <p:nvPicPr>
                      <p:cNvPr id="0" name=""/>
                      <p:cNvPicPr/>
                      <p:nvPr/>
                    </p:nvPicPr>
                    <p:blipFill>
                      <a:blip r:embed="rId5"/>
                      <a:stretch>
                        <a:fillRect/>
                      </a:stretch>
                    </p:blipFill>
                    <p:spPr>
                      <a:xfrm>
                        <a:off x="5338248" y="2995873"/>
                        <a:ext cx="2492985" cy="398040"/>
                      </a:xfrm>
                      <a:prstGeom prst="rect">
                        <a:avLst/>
                      </a:prstGeom>
                    </p:spPr>
                  </p:pic>
                </p:oleObj>
              </mc:Fallback>
            </mc:AlternateContent>
          </a:graphicData>
        </a:graphic>
      </p:graphicFrame>
    </p:spTree>
    <p:extLst>
      <p:ext uri="{BB962C8B-B14F-4D97-AF65-F5344CB8AC3E}">
        <p14:creationId xmlns:p14="http://schemas.microsoft.com/office/powerpoint/2010/main" val="1293070597"/>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Fourier Series</a:t>
            </a:r>
            <a:endParaRPr lang="en-US" dirty="0"/>
          </a:p>
        </p:txBody>
      </p:sp>
      <p:sp>
        <p:nvSpPr>
          <p:cNvPr id="3" name="Content Placeholder 2"/>
          <p:cNvSpPr>
            <a:spLocks noGrp="1"/>
          </p:cNvSpPr>
          <p:nvPr>
            <p:ph idx="1"/>
          </p:nvPr>
        </p:nvSpPr>
        <p:spPr>
          <a:xfrm>
            <a:off x="457200" y="1371600"/>
            <a:ext cx="8229600" cy="4525963"/>
          </a:xfrm>
        </p:spPr>
        <p:txBody>
          <a:bodyPr/>
          <a:lstStyle/>
          <a:p>
            <a:r>
              <a:rPr lang="en-US" dirty="0" smtClean="0"/>
              <a:t>We consider this infinite sequence to be an orthonormal basis for what we term a function space, a set of linear combinations of the basis functions.</a:t>
            </a:r>
            <a:endParaRPr lang="en-US" dirty="0"/>
          </a:p>
        </p:txBody>
      </p:sp>
      <p:pic>
        <p:nvPicPr>
          <p:cNvPr id="6" name="Picture 5" descr="TP_tmp.png"/>
          <p:cNvPicPr>
            <a:picLocks noChangeAspect="1"/>
          </p:cNvPicPr>
          <p:nvPr>
            <p:custDataLst>
              <p:tags r:id="rId1"/>
            </p:custDataLst>
          </p:nvPr>
        </p:nvPicPr>
        <p:blipFill>
          <a:blip r:embed="rId3">
            <a:extLst>
              <a:ext uri="{28A0092B-C50C-407E-A947-70E740481C1C}">
                <a14:useLocalDpi xmlns:a14="http://schemas.microsoft.com/office/drawing/2010/main" val="0"/>
              </a:ext>
            </a:extLst>
          </a:blip>
          <a:stretch>
            <a:fillRect/>
          </a:stretch>
        </p:blipFill>
        <p:spPr>
          <a:xfrm>
            <a:off x="1045305" y="3634154"/>
            <a:ext cx="6945923" cy="1070047"/>
          </a:xfrm>
          <a:prstGeom prst="rect">
            <a:avLst/>
          </a:prstGeom>
        </p:spPr>
      </p:pic>
    </p:spTree>
    <p:extLst>
      <p:ext uri="{BB962C8B-B14F-4D97-AF65-F5344CB8AC3E}">
        <p14:creationId xmlns:p14="http://schemas.microsoft.com/office/powerpoint/2010/main" val="3410860904"/>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96862"/>
            <a:ext cx="8229600" cy="1143000"/>
          </a:xfrm>
        </p:spPr>
        <p:txBody>
          <a:bodyPr/>
          <a:lstStyle/>
          <a:p>
            <a:r>
              <a:rPr lang="en-US" dirty="0" smtClean="0"/>
              <a:t>Least-Squares</a:t>
            </a:r>
            <a:endParaRPr lang="en-US" dirty="0"/>
          </a:p>
        </p:txBody>
      </p:sp>
      <p:sp>
        <p:nvSpPr>
          <p:cNvPr id="3" name="Content Placeholder 2"/>
          <p:cNvSpPr>
            <a:spLocks noGrp="1"/>
          </p:cNvSpPr>
          <p:nvPr>
            <p:ph idx="1"/>
          </p:nvPr>
        </p:nvSpPr>
        <p:spPr>
          <a:xfrm>
            <a:off x="457200" y="657143"/>
            <a:ext cx="8229600" cy="4525963"/>
          </a:xfrm>
        </p:spPr>
        <p:txBody>
          <a:bodyPr/>
          <a:lstStyle/>
          <a:p>
            <a:r>
              <a:rPr lang="en-US" dirty="0" smtClean="0"/>
              <a:t>One approach to the problem is to fit a polynomial to the data in the "least-squares" sense. Assume the polynomial is</a:t>
            </a:r>
          </a:p>
          <a:p>
            <a:pPr>
              <a:buNone/>
            </a:pPr>
            <a:endParaRPr lang="en-US" dirty="0" smtClean="0"/>
          </a:p>
          <a:p>
            <a:pPr lvl="1">
              <a:buFont typeface="Arial"/>
              <a:buChar char="•"/>
            </a:pPr>
            <a:r>
              <a:rPr lang="en-US" dirty="0" smtClean="0"/>
              <a:t>Fit the polynomial by minimizing the squares of the deviation of each data point from the corresponding polynomial value; i</a:t>
            </a:r>
            <a:r>
              <a:rPr lang="en-US" dirty="0" smtClean="0">
                <a:effectLst/>
              </a:rPr>
              <a:t>n other words, find the polynomial that will minimize the </a:t>
            </a:r>
            <a:r>
              <a:rPr lang="en-US" i="1" dirty="0" smtClean="0">
                <a:effectLst/>
              </a:rPr>
              <a:t>residual</a:t>
            </a:r>
            <a:r>
              <a:rPr lang="en-US" dirty="0" smtClean="0">
                <a:effectLst/>
              </a:rPr>
              <a:t> </a:t>
            </a:r>
            <a:endParaRPr lang="en-US" dirty="0"/>
          </a:p>
        </p:txBody>
      </p:sp>
      <p:graphicFrame>
        <p:nvGraphicFramePr>
          <p:cNvPr id="4" name="Object 3"/>
          <p:cNvGraphicFramePr>
            <a:graphicFrameLocks noChangeAspect="1"/>
          </p:cNvGraphicFramePr>
          <p:nvPr>
            <p:extLst>
              <p:ext uri="{D42A27DB-BD31-4B8C-83A1-F6EECF244321}">
                <p14:modId xmlns:p14="http://schemas.microsoft.com/office/powerpoint/2010/main" val="639082027"/>
              </p:ext>
            </p:extLst>
          </p:nvPr>
        </p:nvGraphicFramePr>
        <p:xfrm>
          <a:off x="2152609" y="2290603"/>
          <a:ext cx="4717495" cy="430925"/>
        </p:xfrm>
        <a:graphic>
          <a:graphicData uri="http://schemas.openxmlformats.org/presentationml/2006/ole">
            <mc:AlternateContent xmlns:mc="http://schemas.openxmlformats.org/markup-compatibility/2006">
              <mc:Choice xmlns:v="urn:schemas-microsoft-com:vml" Requires="v">
                <p:oleObj spid="_x0000_s12294" name="Equation" r:id="rId3" imgW="2641600" imgH="241300" progId="Equation.DSMT4">
                  <p:embed/>
                </p:oleObj>
              </mc:Choice>
              <mc:Fallback>
                <p:oleObj name="Equation" r:id="rId3" imgW="2641600" imgH="241300" progId="Equation.DSMT4">
                  <p:embed/>
                  <p:pic>
                    <p:nvPicPr>
                      <p:cNvPr id="0" name=""/>
                      <p:cNvPicPr/>
                      <p:nvPr/>
                    </p:nvPicPr>
                    <p:blipFill>
                      <a:blip r:embed="rId4"/>
                      <a:stretch>
                        <a:fillRect/>
                      </a:stretch>
                    </p:blipFill>
                    <p:spPr>
                      <a:xfrm>
                        <a:off x="2152609" y="2290603"/>
                        <a:ext cx="4717495" cy="430925"/>
                      </a:xfrm>
                      <a:prstGeom prst="rect">
                        <a:avLst/>
                      </a:prstGeom>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1740191041"/>
              </p:ext>
            </p:extLst>
          </p:nvPr>
        </p:nvGraphicFramePr>
        <p:xfrm>
          <a:off x="2044700" y="4714875"/>
          <a:ext cx="5056188" cy="936625"/>
        </p:xfrm>
        <a:graphic>
          <a:graphicData uri="http://schemas.openxmlformats.org/presentationml/2006/ole">
            <mc:AlternateContent xmlns:mc="http://schemas.openxmlformats.org/markup-compatibility/2006">
              <mc:Choice xmlns:v="urn:schemas-microsoft-com:vml" Requires="v">
                <p:oleObj spid="_x0000_s12295" name="Equation" r:id="rId5" imgW="2400300" imgH="444500" progId="Equation.DSMT4">
                  <p:embed/>
                </p:oleObj>
              </mc:Choice>
              <mc:Fallback>
                <p:oleObj name="Equation" r:id="rId5" imgW="2400300" imgH="444500" progId="Equation.DSMT4">
                  <p:embed/>
                  <p:pic>
                    <p:nvPicPr>
                      <p:cNvPr id="0" name=""/>
                      <p:cNvPicPr/>
                      <p:nvPr/>
                    </p:nvPicPr>
                    <p:blipFill>
                      <a:blip r:embed="rId6"/>
                      <a:stretch>
                        <a:fillRect/>
                      </a:stretch>
                    </p:blipFill>
                    <p:spPr>
                      <a:xfrm>
                        <a:off x="2044700" y="4714875"/>
                        <a:ext cx="5056188" cy="936625"/>
                      </a:xfrm>
                      <a:prstGeom prst="rect">
                        <a:avLst/>
                      </a:prstGeom>
                    </p:spPr>
                  </p:pic>
                </p:oleObj>
              </mc:Fallback>
            </mc:AlternateContent>
          </a:graphicData>
        </a:graphic>
      </p:graphicFrame>
    </p:spTree>
    <p:extLst>
      <p:ext uri="{BB962C8B-B14F-4D97-AF65-F5344CB8AC3E}">
        <p14:creationId xmlns:p14="http://schemas.microsoft.com/office/powerpoint/2010/main" val="4254858955"/>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78950"/>
            <a:ext cx="8229600" cy="1143000"/>
          </a:xfrm>
        </p:spPr>
        <p:txBody>
          <a:bodyPr/>
          <a:lstStyle/>
          <a:p>
            <a:r>
              <a:rPr lang="en-US" dirty="0" smtClean="0"/>
              <a:t>Least-Squares</a:t>
            </a:r>
            <a:endParaRPr lang="en-US" dirty="0"/>
          </a:p>
        </p:txBody>
      </p:sp>
      <p:sp>
        <p:nvSpPr>
          <p:cNvPr id="3" name="Content Placeholder 2"/>
          <p:cNvSpPr>
            <a:spLocks noGrp="1"/>
          </p:cNvSpPr>
          <p:nvPr>
            <p:ph idx="1"/>
          </p:nvPr>
        </p:nvSpPr>
        <p:spPr>
          <a:xfrm>
            <a:off x="457200" y="844220"/>
            <a:ext cx="8229600" cy="6013780"/>
          </a:xfrm>
        </p:spPr>
        <p:txBody>
          <a:bodyPr>
            <a:normAutofit fontScale="85000" lnSpcReduction="20000"/>
          </a:bodyPr>
          <a:lstStyle/>
          <a:p>
            <a:r>
              <a:rPr lang="en-US" dirty="0" smtClean="0"/>
              <a:t>Set each partial derivative to 0:</a:t>
            </a:r>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pPr marL="0" indent="0">
              <a:buNone/>
            </a:pPr>
            <a:r>
              <a:rPr lang="en-US" dirty="0" smtClean="0"/>
              <a:t/>
            </a:r>
            <a:br>
              <a:rPr lang="en-US" dirty="0" smtClean="0"/>
            </a:br>
            <a:r>
              <a:rPr lang="en-US" dirty="0" smtClean="0"/>
              <a:t/>
            </a:r>
            <a:br>
              <a:rPr lang="en-US" dirty="0" smtClean="0"/>
            </a:br>
            <a:r>
              <a:rPr lang="en-US" dirty="0" smtClean="0"/>
              <a:t/>
            </a:r>
            <a:br>
              <a:rPr lang="en-US" dirty="0" smtClean="0"/>
            </a:br>
            <a:endParaRPr lang="en-US" dirty="0"/>
          </a:p>
        </p:txBody>
      </p:sp>
      <p:pic>
        <p:nvPicPr>
          <p:cNvPr id="9" name="Picture 8" descr="TP_tmp.png"/>
          <p:cNvPicPr>
            <a:picLocks noChangeAspect="1"/>
          </p:cNvPicPr>
          <p:nvPr>
            <p:custDataLst>
              <p:tags r:id="rId1"/>
            </p:custDataLst>
          </p:nvPr>
        </p:nvPicPr>
        <p:blipFill>
          <a:blip r:embed="rId3">
            <a:extLst>
              <a:ext uri="{28A0092B-C50C-407E-A947-70E740481C1C}">
                <a14:useLocalDpi xmlns:a14="http://schemas.microsoft.com/office/drawing/2010/main" val="0"/>
              </a:ext>
            </a:extLst>
          </a:blip>
          <a:stretch>
            <a:fillRect/>
          </a:stretch>
        </p:blipFill>
        <p:spPr>
          <a:xfrm>
            <a:off x="1393381" y="1400967"/>
            <a:ext cx="5994400" cy="3733800"/>
          </a:xfrm>
          <a:prstGeom prst="rect">
            <a:avLst/>
          </a:prstGeom>
        </p:spPr>
      </p:pic>
    </p:spTree>
    <p:extLst>
      <p:ext uri="{BB962C8B-B14F-4D97-AF65-F5344CB8AC3E}">
        <p14:creationId xmlns:p14="http://schemas.microsoft.com/office/powerpoint/2010/main" val="356385020"/>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Least-Squares</a:t>
            </a:r>
            <a:endParaRPr lang="en-US" dirty="0"/>
          </a:p>
        </p:txBody>
      </p:sp>
      <p:sp>
        <p:nvSpPr>
          <p:cNvPr id="3" name="Content Placeholder 2"/>
          <p:cNvSpPr>
            <a:spLocks noGrp="1"/>
          </p:cNvSpPr>
          <p:nvPr>
            <p:ph idx="1"/>
          </p:nvPr>
        </p:nvSpPr>
        <p:spPr/>
        <p:txBody>
          <a:bodyPr/>
          <a:lstStyle/>
          <a:p>
            <a:r>
              <a:rPr lang="en-US" dirty="0" smtClean="0"/>
              <a:t>Let                                                            , and write the system as a matrix equation</a:t>
            </a:r>
          </a:p>
          <a:p>
            <a:endParaRPr lang="en-US" dirty="0"/>
          </a:p>
          <a:p>
            <a:endParaRPr lang="en-US" dirty="0" smtClean="0"/>
          </a:p>
          <a:p>
            <a:endParaRPr lang="en-US" dirty="0"/>
          </a:p>
          <a:p>
            <a:endParaRPr lang="en-US" dirty="0" smtClean="0"/>
          </a:p>
          <a:p>
            <a:r>
              <a:rPr lang="en-US" dirty="0" smtClean="0">
                <a:effectLst/>
              </a:rPr>
              <a:t>This is a system of </a:t>
            </a:r>
            <a:r>
              <a:rPr lang="en-US" i="1" dirty="0" smtClean="0">
                <a:effectLst/>
              </a:rPr>
              <a:t>n+1</a:t>
            </a:r>
            <a:r>
              <a:rPr lang="en-US" dirty="0" smtClean="0">
                <a:effectLst/>
              </a:rPr>
              <a:t> equations in </a:t>
            </a:r>
            <a:r>
              <a:rPr lang="en-US" i="1" dirty="0" smtClean="0">
                <a:effectLst/>
              </a:rPr>
              <a:t>n+1 </a:t>
            </a:r>
            <a:r>
              <a:rPr lang="en-US" dirty="0" smtClean="0">
                <a:effectLst/>
              </a:rPr>
              <a:t>unknowns a</a:t>
            </a:r>
            <a:r>
              <a:rPr lang="en-US" baseline="-25000" dirty="0" smtClean="0">
                <a:effectLst/>
              </a:rPr>
              <a:t>0</a:t>
            </a:r>
            <a:r>
              <a:rPr lang="en-US" dirty="0" smtClean="0">
                <a:effectLst/>
              </a:rPr>
              <a:t> , a</a:t>
            </a:r>
            <a:r>
              <a:rPr lang="en-US" baseline="-25000" dirty="0" smtClean="0">
                <a:effectLst/>
              </a:rPr>
              <a:t>1</a:t>
            </a:r>
            <a:r>
              <a:rPr lang="en-US" dirty="0" smtClean="0">
                <a:effectLst/>
              </a:rPr>
              <a:t> , … , a</a:t>
            </a:r>
            <a:r>
              <a:rPr lang="en-US" baseline="-25000" dirty="0" smtClean="0">
                <a:effectLst/>
              </a:rPr>
              <a:t>n</a:t>
            </a:r>
            <a:r>
              <a:rPr lang="en-US" dirty="0" smtClean="0">
                <a:effectLst/>
              </a:rPr>
              <a:t> .</a:t>
            </a:r>
            <a:endParaRPr lang="en-US" dirty="0"/>
          </a:p>
        </p:txBody>
      </p:sp>
      <p:graphicFrame>
        <p:nvGraphicFramePr>
          <p:cNvPr id="4" name="Object 3"/>
          <p:cNvGraphicFramePr>
            <a:graphicFrameLocks noChangeAspect="1"/>
          </p:cNvGraphicFramePr>
          <p:nvPr>
            <p:extLst>
              <p:ext uri="{D42A27DB-BD31-4B8C-83A1-F6EECF244321}">
                <p14:modId xmlns:p14="http://schemas.microsoft.com/office/powerpoint/2010/main" val="3415213394"/>
              </p:ext>
            </p:extLst>
          </p:nvPr>
        </p:nvGraphicFramePr>
        <p:xfrm>
          <a:off x="2144713" y="2787650"/>
          <a:ext cx="4238625" cy="2044700"/>
        </p:xfrm>
        <a:graphic>
          <a:graphicData uri="http://schemas.openxmlformats.org/presentationml/2006/ole">
            <mc:AlternateContent xmlns:mc="http://schemas.openxmlformats.org/markup-compatibility/2006">
              <mc:Choice xmlns:v="urn:schemas-microsoft-com:vml" Requires="v">
                <p:oleObj spid="_x0000_s13318" name="Equation" r:id="rId3" imgW="2552700" imgH="1231900" progId="Equation.DSMT4">
                  <p:embed/>
                </p:oleObj>
              </mc:Choice>
              <mc:Fallback>
                <p:oleObj name="Equation" r:id="rId3" imgW="2552700" imgH="1231900" progId="Equation.DSMT4">
                  <p:embed/>
                  <p:pic>
                    <p:nvPicPr>
                      <p:cNvPr id="0" name=""/>
                      <p:cNvPicPr/>
                      <p:nvPr/>
                    </p:nvPicPr>
                    <p:blipFill>
                      <a:blip r:embed="rId4"/>
                      <a:stretch>
                        <a:fillRect/>
                      </a:stretch>
                    </p:blipFill>
                    <p:spPr>
                      <a:xfrm>
                        <a:off x="2144713" y="2787650"/>
                        <a:ext cx="4238625" cy="2044700"/>
                      </a:xfrm>
                      <a:prstGeom prst="rect">
                        <a:avLst/>
                      </a:prstGeom>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2615188206"/>
              </p:ext>
            </p:extLst>
          </p:nvPr>
        </p:nvGraphicFramePr>
        <p:xfrm>
          <a:off x="1551533" y="1569960"/>
          <a:ext cx="5330585" cy="755346"/>
        </p:xfrm>
        <a:graphic>
          <a:graphicData uri="http://schemas.openxmlformats.org/presentationml/2006/ole">
            <mc:AlternateContent xmlns:mc="http://schemas.openxmlformats.org/markup-compatibility/2006">
              <mc:Choice xmlns:v="urn:schemas-microsoft-com:vml" Requires="v">
                <p:oleObj spid="_x0000_s13319" name="Equation" r:id="rId5" imgW="3136900" imgH="444500" progId="Equation.DSMT4">
                  <p:embed/>
                </p:oleObj>
              </mc:Choice>
              <mc:Fallback>
                <p:oleObj name="Equation" r:id="rId5" imgW="3136900" imgH="444500" progId="Equation.DSMT4">
                  <p:embed/>
                  <p:pic>
                    <p:nvPicPr>
                      <p:cNvPr id="0" name=""/>
                      <p:cNvPicPr/>
                      <p:nvPr/>
                    </p:nvPicPr>
                    <p:blipFill>
                      <a:blip r:embed="rId6"/>
                      <a:stretch>
                        <a:fillRect/>
                      </a:stretch>
                    </p:blipFill>
                    <p:spPr>
                      <a:xfrm>
                        <a:off x="1551533" y="1569960"/>
                        <a:ext cx="5330585" cy="755346"/>
                      </a:xfrm>
                      <a:prstGeom prst="rect">
                        <a:avLst/>
                      </a:prstGeom>
                    </p:spPr>
                  </p:pic>
                </p:oleObj>
              </mc:Fallback>
            </mc:AlternateContent>
          </a:graphicData>
        </a:graphic>
      </p:graphicFrame>
    </p:spTree>
    <p:extLst>
      <p:ext uri="{BB962C8B-B14F-4D97-AF65-F5344CB8AC3E}">
        <p14:creationId xmlns:p14="http://schemas.microsoft.com/office/powerpoint/2010/main" val="202229705"/>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a:t>
            </a:r>
            <a:r>
              <a:rPr lang="en-US" dirty="0" err="1" smtClean="0"/>
              <a:t>Vandermonde</a:t>
            </a:r>
            <a:r>
              <a:rPr lang="en-US" dirty="0" smtClean="0"/>
              <a:t> Matrix</a:t>
            </a:r>
            <a:endParaRPr lang="en-US" dirty="0"/>
          </a:p>
        </p:txBody>
      </p:sp>
      <p:sp>
        <p:nvSpPr>
          <p:cNvPr id="3" name="Content Placeholder 2"/>
          <p:cNvSpPr>
            <a:spLocks noGrp="1"/>
          </p:cNvSpPr>
          <p:nvPr>
            <p:ph idx="1"/>
          </p:nvPr>
        </p:nvSpPr>
        <p:spPr/>
        <p:txBody>
          <a:bodyPr/>
          <a:lstStyle/>
          <a:p>
            <a:r>
              <a:rPr lang="en-US" dirty="0" smtClean="0"/>
              <a:t>The </a:t>
            </a:r>
            <a:r>
              <a:rPr lang="en-US" dirty="0" err="1" smtClean="0"/>
              <a:t>Vandermonde</a:t>
            </a:r>
            <a:r>
              <a:rPr lang="en-US" dirty="0" smtClean="0"/>
              <a:t> matrix can be used to conveniently formulate the least-squares system of equations as a matrix problem.</a:t>
            </a:r>
          </a:p>
          <a:p>
            <a:pPr lvl="1">
              <a:buFont typeface="Arial"/>
              <a:buChar char="•"/>
            </a:pPr>
            <a:r>
              <a:rPr lang="en-US" dirty="0" smtClean="0"/>
              <a:t>The </a:t>
            </a:r>
            <a:r>
              <a:rPr lang="en-US" dirty="0" err="1" smtClean="0"/>
              <a:t>Vandermonde</a:t>
            </a:r>
            <a:r>
              <a:rPr lang="en-US" dirty="0" smtClean="0"/>
              <a:t> matrix is the m × (n+1) matrix</a:t>
            </a:r>
          </a:p>
        </p:txBody>
      </p:sp>
      <p:graphicFrame>
        <p:nvGraphicFramePr>
          <p:cNvPr id="4" name="Object 3"/>
          <p:cNvGraphicFramePr>
            <a:graphicFrameLocks noChangeAspect="1"/>
          </p:cNvGraphicFramePr>
          <p:nvPr>
            <p:extLst>
              <p:ext uri="{D42A27DB-BD31-4B8C-83A1-F6EECF244321}">
                <p14:modId xmlns:p14="http://schemas.microsoft.com/office/powerpoint/2010/main" val="480044920"/>
              </p:ext>
            </p:extLst>
          </p:nvPr>
        </p:nvGraphicFramePr>
        <p:xfrm>
          <a:off x="3430588" y="3670300"/>
          <a:ext cx="2087562" cy="1487488"/>
        </p:xfrm>
        <a:graphic>
          <a:graphicData uri="http://schemas.openxmlformats.org/presentationml/2006/ole">
            <mc:AlternateContent xmlns:mc="http://schemas.openxmlformats.org/markup-compatibility/2006">
              <mc:Choice xmlns:v="urn:schemas-microsoft-com:vml" Requires="v">
                <p:oleObj spid="_x0000_s14340" name="Equation" r:id="rId3" imgW="1498600" imgH="1066800" progId="Equation.DSMT4">
                  <p:embed/>
                </p:oleObj>
              </mc:Choice>
              <mc:Fallback>
                <p:oleObj name="Equation" r:id="rId3" imgW="1498600" imgH="1066800" progId="Equation.DSMT4">
                  <p:embed/>
                  <p:pic>
                    <p:nvPicPr>
                      <p:cNvPr id="0" name=""/>
                      <p:cNvPicPr/>
                      <p:nvPr/>
                    </p:nvPicPr>
                    <p:blipFill>
                      <a:blip r:embed="rId4"/>
                      <a:stretch>
                        <a:fillRect/>
                      </a:stretch>
                    </p:blipFill>
                    <p:spPr>
                      <a:xfrm>
                        <a:off x="3430588" y="3670300"/>
                        <a:ext cx="2087562" cy="1487488"/>
                      </a:xfrm>
                      <a:prstGeom prst="rect">
                        <a:avLst/>
                      </a:prstGeom>
                    </p:spPr>
                  </p:pic>
                </p:oleObj>
              </mc:Fallback>
            </mc:AlternateContent>
          </a:graphicData>
        </a:graphic>
      </p:graphicFrame>
    </p:spTree>
    <p:extLst>
      <p:ext uri="{BB962C8B-B14F-4D97-AF65-F5344CB8AC3E}">
        <p14:creationId xmlns:p14="http://schemas.microsoft.com/office/powerpoint/2010/main" val="2069788606"/>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00616"/>
            <a:ext cx="8229600" cy="1143000"/>
          </a:xfrm>
        </p:spPr>
        <p:txBody>
          <a:bodyPr/>
          <a:lstStyle/>
          <a:p>
            <a:r>
              <a:rPr lang="en-US" dirty="0" smtClean="0"/>
              <a:t>The </a:t>
            </a:r>
            <a:r>
              <a:rPr lang="en-US" dirty="0" err="1" smtClean="0"/>
              <a:t>Vandermonde</a:t>
            </a:r>
            <a:r>
              <a:rPr lang="en-US" dirty="0" smtClean="0"/>
              <a:t> Matrix</a:t>
            </a:r>
            <a:endParaRPr lang="en-US" dirty="0"/>
          </a:p>
        </p:txBody>
      </p:sp>
      <p:sp>
        <p:nvSpPr>
          <p:cNvPr id="3" name="Content Placeholder 2"/>
          <p:cNvSpPr>
            <a:spLocks noGrp="1"/>
          </p:cNvSpPr>
          <p:nvPr>
            <p:ph idx="1"/>
          </p:nvPr>
        </p:nvSpPr>
        <p:spPr/>
        <p:txBody>
          <a:bodyPr/>
          <a:lstStyle/>
          <a:p>
            <a:r>
              <a:rPr lang="en-US" dirty="0" smtClean="0"/>
              <a:t>Let               and</a:t>
            </a:r>
          </a:p>
          <a:p>
            <a:endParaRPr lang="en-US" dirty="0"/>
          </a:p>
          <a:p>
            <a:endParaRPr lang="en-US" dirty="0" smtClean="0"/>
          </a:p>
          <a:p>
            <a:endParaRPr lang="en-US" dirty="0"/>
          </a:p>
          <a:p>
            <a:endParaRPr lang="en-US" dirty="0" smtClean="0"/>
          </a:p>
          <a:p>
            <a:r>
              <a:rPr lang="en-US" dirty="0" smtClean="0"/>
              <a:t>Form </a:t>
            </a:r>
            <a:endParaRPr lang="en-US" dirty="0"/>
          </a:p>
        </p:txBody>
      </p:sp>
      <p:graphicFrame>
        <p:nvGraphicFramePr>
          <p:cNvPr id="4" name="Object 3"/>
          <p:cNvGraphicFramePr>
            <a:graphicFrameLocks noChangeAspect="1"/>
          </p:cNvGraphicFramePr>
          <p:nvPr>
            <p:extLst>
              <p:ext uri="{D42A27DB-BD31-4B8C-83A1-F6EECF244321}">
                <p14:modId xmlns:p14="http://schemas.microsoft.com/office/powerpoint/2010/main" val="2539490449"/>
              </p:ext>
            </p:extLst>
          </p:nvPr>
        </p:nvGraphicFramePr>
        <p:xfrm>
          <a:off x="1548369" y="1205032"/>
          <a:ext cx="1136020" cy="1471239"/>
        </p:xfrm>
        <a:graphic>
          <a:graphicData uri="http://schemas.openxmlformats.org/presentationml/2006/ole">
            <mc:AlternateContent xmlns:mc="http://schemas.openxmlformats.org/markup-compatibility/2006">
              <mc:Choice xmlns:v="urn:schemas-microsoft-com:vml" Requires="v">
                <p:oleObj spid="_x0000_s15366" name="Equation" r:id="rId4" imgW="774700" imgH="1003300" progId="Equation.DSMT4">
                  <p:embed/>
                </p:oleObj>
              </mc:Choice>
              <mc:Fallback>
                <p:oleObj name="Equation" r:id="rId4" imgW="774700" imgH="1003300" progId="Equation.DSMT4">
                  <p:embed/>
                  <p:pic>
                    <p:nvPicPr>
                      <p:cNvPr id="0" name=""/>
                      <p:cNvPicPr/>
                      <p:nvPr/>
                    </p:nvPicPr>
                    <p:blipFill>
                      <a:blip r:embed="rId5"/>
                      <a:stretch>
                        <a:fillRect/>
                      </a:stretch>
                    </p:blipFill>
                    <p:spPr>
                      <a:xfrm>
                        <a:off x="1548369" y="1205032"/>
                        <a:ext cx="1136020" cy="1471239"/>
                      </a:xfrm>
                      <a:prstGeom prst="rect">
                        <a:avLst/>
                      </a:prstGeom>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3046626277"/>
              </p:ext>
            </p:extLst>
          </p:nvPr>
        </p:nvGraphicFramePr>
        <p:xfrm>
          <a:off x="2270665" y="2282899"/>
          <a:ext cx="4425875" cy="1953898"/>
        </p:xfrm>
        <a:graphic>
          <a:graphicData uri="http://schemas.openxmlformats.org/presentationml/2006/ole">
            <mc:AlternateContent xmlns:mc="http://schemas.openxmlformats.org/markup-compatibility/2006">
              <mc:Choice xmlns:v="urn:schemas-microsoft-com:vml" Requires="v">
                <p:oleObj spid="_x0000_s15367" name="Equation" r:id="rId6" imgW="3797300" imgH="1676400" progId="Equation.DSMT4">
                  <p:embed/>
                </p:oleObj>
              </mc:Choice>
              <mc:Fallback>
                <p:oleObj name="Equation" r:id="rId6" imgW="3797300" imgH="1676400" progId="Equation.DSMT4">
                  <p:embed/>
                  <p:pic>
                    <p:nvPicPr>
                      <p:cNvPr id="0" name=""/>
                      <p:cNvPicPr/>
                      <p:nvPr/>
                    </p:nvPicPr>
                    <p:blipFill>
                      <a:blip r:embed="rId7"/>
                      <a:stretch>
                        <a:fillRect/>
                      </a:stretch>
                    </p:blipFill>
                    <p:spPr>
                      <a:xfrm>
                        <a:off x="2270665" y="2282899"/>
                        <a:ext cx="4425875" cy="1953898"/>
                      </a:xfrm>
                      <a:prstGeom prst="rect">
                        <a:avLst/>
                      </a:prstGeom>
                    </p:spPr>
                  </p:pic>
                </p:oleObj>
              </mc:Fallback>
            </mc:AlternateContent>
          </a:graphicData>
        </a:graphic>
      </p:graphicFrame>
      <p:pic>
        <p:nvPicPr>
          <p:cNvPr id="7" name="Picture 6" descr="TP_tmp.png"/>
          <p:cNvPicPr>
            <a:picLocks noChangeAspect="1"/>
          </p:cNvPicPr>
          <p:nvPr>
            <p:custDataLst>
              <p:tags r:id="rId2"/>
            </p:custDataLst>
          </p:nvPr>
        </p:nvPicPr>
        <p:blipFill>
          <a:blip r:embed="rId8">
            <a:extLst>
              <a:ext uri="{28A0092B-C50C-407E-A947-70E740481C1C}">
                <a14:useLocalDpi xmlns:a14="http://schemas.microsoft.com/office/drawing/2010/main" val="0"/>
              </a:ext>
            </a:extLst>
          </a:blip>
          <a:stretch>
            <a:fillRect/>
          </a:stretch>
        </p:blipFill>
        <p:spPr>
          <a:xfrm>
            <a:off x="2058993" y="4358492"/>
            <a:ext cx="5552272" cy="2256859"/>
          </a:xfrm>
          <a:prstGeom prst="rect">
            <a:avLst/>
          </a:prstGeom>
        </p:spPr>
      </p:pic>
    </p:spTree>
    <p:extLst>
      <p:ext uri="{BB962C8B-B14F-4D97-AF65-F5344CB8AC3E}">
        <p14:creationId xmlns:p14="http://schemas.microsoft.com/office/powerpoint/2010/main" val="3560505966"/>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a:t>
            </a:r>
            <a:r>
              <a:rPr lang="en-US" dirty="0" err="1" smtClean="0"/>
              <a:t>Vandermonde</a:t>
            </a:r>
            <a:r>
              <a:rPr lang="en-US" dirty="0" smtClean="0"/>
              <a:t> Matrix</a:t>
            </a:r>
            <a:endParaRPr lang="en-US" dirty="0"/>
          </a:p>
        </p:txBody>
      </p:sp>
      <p:sp>
        <p:nvSpPr>
          <p:cNvPr id="3" name="Content Placeholder 2"/>
          <p:cNvSpPr>
            <a:spLocks noGrp="1"/>
          </p:cNvSpPr>
          <p:nvPr>
            <p:ph idx="1"/>
          </p:nvPr>
        </p:nvSpPr>
        <p:spPr/>
        <p:txBody>
          <a:bodyPr/>
          <a:lstStyle/>
          <a:p>
            <a:r>
              <a:rPr lang="en-US" dirty="0" smtClean="0"/>
              <a:t>We have two equations that evaluate to </a:t>
            </a:r>
            <a:r>
              <a:rPr lang="en-US" i="1" dirty="0" smtClean="0"/>
              <a:t>b</a:t>
            </a:r>
            <a:r>
              <a:rPr lang="en-US" dirty="0" smtClean="0"/>
              <a:t>, so</a:t>
            </a:r>
          </a:p>
          <a:p>
            <a:endParaRPr lang="en-US" dirty="0"/>
          </a:p>
          <a:p>
            <a:endParaRPr lang="en-US" dirty="0" smtClean="0"/>
          </a:p>
          <a:p>
            <a:r>
              <a:rPr lang="en-US" i="1" dirty="0" smtClean="0"/>
              <a:t>V</a:t>
            </a:r>
            <a:r>
              <a:rPr lang="en-US" dirty="0" smtClean="0"/>
              <a:t> has dimension </a:t>
            </a:r>
            <a:r>
              <a:rPr lang="en-US" i="1" dirty="0" smtClean="0"/>
              <a:t>m × (n+1)</a:t>
            </a:r>
            <a:r>
              <a:rPr lang="en-US" dirty="0" smtClean="0"/>
              <a:t>, so </a:t>
            </a:r>
            <a:r>
              <a:rPr lang="en-US" i="1" dirty="0" smtClean="0"/>
              <a:t>V</a:t>
            </a:r>
            <a:r>
              <a:rPr lang="en-US" i="1" baseline="30000" dirty="0" smtClean="0"/>
              <a:t>T</a:t>
            </a:r>
            <a:r>
              <a:rPr lang="en-US" i="1" dirty="0" smtClean="0"/>
              <a:t>V</a:t>
            </a:r>
            <a:r>
              <a:rPr lang="en-US" dirty="0" smtClean="0"/>
              <a:t> has dimension </a:t>
            </a:r>
            <a:r>
              <a:rPr lang="en-US" i="1" dirty="0" smtClean="0"/>
              <a:t>(n+1) × (n+1)</a:t>
            </a:r>
            <a:r>
              <a:rPr lang="en-US" dirty="0" smtClean="0"/>
              <a:t>. The dimension of </a:t>
            </a:r>
            <a:r>
              <a:rPr lang="en-US" i="1" dirty="0" err="1" smtClean="0"/>
              <a:t>V</a:t>
            </a:r>
            <a:r>
              <a:rPr lang="en-US" i="1" baseline="30000" dirty="0" err="1" smtClean="0"/>
              <a:t>T</a:t>
            </a:r>
            <a:r>
              <a:rPr lang="en-US" i="1" dirty="0" err="1" smtClean="0"/>
              <a:t>y</a:t>
            </a:r>
            <a:r>
              <a:rPr lang="en-US" dirty="0" smtClean="0"/>
              <a:t> is </a:t>
            </a:r>
            <a:r>
              <a:rPr lang="en-US" i="1" dirty="0" smtClean="0"/>
              <a:t>(n+1) × 1</a:t>
            </a:r>
            <a:r>
              <a:rPr lang="en-US" dirty="0" smtClean="0"/>
              <a:t>, so                      is an </a:t>
            </a:r>
            <a:r>
              <a:rPr lang="en-US" i="1" dirty="0" smtClean="0"/>
              <a:t>(n+1) × (n+1) </a:t>
            </a:r>
            <a:r>
              <a:rPr lang="en-US" dirty="0" smtClean="0"/>
              <a:t>system of equations. </a:t>
            </a:r>
            <a:endParaRPr lang="en-US" dirty="0"/>
          </a:p>
        </p:txBody>
      </p:sp>
      <p:graphicFrame>
        <p:nvGraphicFramePr>
          <p:cNvPr id="4" name="Object 3"/>
          <p:cNvGraphicFramePr>
            <a:graphicFrameLocks noChangeAspect="1"/>
          </p:cNvGraphicFramePr>
          <p:nvPr>
            <p:extLst>
              <p:ext uri="{D42A27DB-BD31-4B8C-83A1-F6EECF244321}">
                <p14:modId xmlns:p14="http://schemas.microsoft.com/office/powerpoint/2010/main" val="2583762650"/>
              </p:ext>
            </p:extLst>
          </p:nvPr>
        </p:nvGraphicFramePr>
        <p:xfrm>
          <a:off x="3125788" y="2305050"/>
          <a:ext cx="2490787" cy="552450"/>
        </p:xfrm>
        <a:graphic>
          <a:graphicData uri="http://schemas.openxmlformats.org/presentationml/2006/ole">
            <mc:AlternateContent xmlns:mc="http://schemas.openxmlformats.org/markup-compatibility/2006">
              <mc:Choice xmlns:v="urn:schemas-microsoft-com:vml" Requires="v">
                <p:oleObj spid="_x0000_s16390" name="Equation" r:id="rId3" imgW="1028700" imgH="228600" progId="Equation.DSMT4">
                  <p:embed/>
                </p:oleObj>
              </mc:Choice>
              <mc:Fallback>
                <p:oleObj name="Equation" r:id="rId3" imgW="1028700" imgH="228600" progId="Equation.DSMT4">
                  <p:embed/>
                  <p:pic>
                    <p:nvPicPr>
                      <p:cNvPr id="0" name=""/>
                      <p:cNvPicPr/>
                      <p:nvPr/>
                    </p:nvPicPr>
                    <p:blipFill>
                      <a:blip r:embed="rId4"/>
                      <a:stretch>
                        <a:fillRect/>
                      </a:stretch>
                    </p:blipFill>
                    <p:spPr>
                      <a:xfrm>
                        <a:off x="3125788" y="2305050"/>
                        <a:ext cx="2490787" cy="552450"/>
                      </a:xfrm>
                      <a:prstGeom prst="rect">
                        <a:avLst/>
                      </a:prstGeom>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2355923117"/>
              </p:ext>
            </p:extLst>
          </p:nvPr>
        </p:nvGraphicFramePr>
        <p:xfrm>
          <a:off x="3344050" y="4382506"/>
          <a:ext cx="1876425" cy="552450"/>
        </p:xfrm>
        <a:graphic>
          <a:graphicData uri="http://schemas.openxmlformats.org/presentationml/2006/ole">
            <mc:AlternateContent xmlns:mc="http://schemas.openxmlformats.org/markup-compatibility/2006">
              <mc:Choice xmlns:v="urn:schemas-microsoft-com:vml" Requires="v">
                <p:oleObj spid="_x0000_s16391" name="Equation" r:id="rId5" imgW="774700" imgH="228600" progId="Equation.DSMT4">
                  <p:embed/>
                </p:oleObj>
              </mc:Choice>
              <mc:Fallback>
                <p:oleObj name="Equation" r:id="rId5" imgW="774700" imgH="228600" progId="Equation.DSMT4">
                  <p:embed/>
                  <p:pic>
                    <p:nvPicPr>
                      <p:cNvPr id="0" name=""/>
                      <p:cNvPicPr/>
                      <p:nvPr/>
                    </p:nvPicPr>
                    <p:blipFill>
                      <a:blip r:embed="rId6"/>
                      <a:stretch>
                        <a:fillRect/>
                      </a:stretch>
                    </p:blipFill>
                    <p:spPr>
                      <a:xfrm>
                        <a:off x="3344050" y="4382506"/>
                        <a:ext cx="1876425" cy="552450"/>
                      </a:xfrm>
                      <a:prstGeom prst="rect">
                        <a:avLst/>
                      </a:prstGeom>
                    </p:spPr>
                  </p:pic>
                </p:oleObj>
              </mc:Fallback>
            </mc:AlternateContent>
          </a:graphicData>
        </a:graphic>
      </p:graphicFrame>
    </p:spTree>
    <p:extLst>
      <p:ext uri="{BB962C8B-B14F-4D97-AF65-F5344CB8AC3E}">
        <p14:creationId xmlns:p14="http://schemas.microsoft.com/office/powerpoint/2010/main" val="1388781816"/>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Normal Equations</a:t>
            </a:r>
            <a:endParaRPr lang="en-US" dirty="0"/>
          </a:p>
        </p:txBody>
      </p:sp>
      <p:pic>
        <p:nvPicPr>
          <p:cNvPr id="5" name="Picture 4" descr="TP_tmp.png"/>
          <p:cNvPicPr>
            <a:picLocks noChangeAspect="1"/>
          </p:cNvPicPr>
          <p:nvPr>
            <p:custDataLst>
              <p:tags r:id="rId1"/>
            </p:custDataLst>
          </p:nvPr>
        </p:nvPicPr>
        <p:blipFill>
          <a:blip r:embed="rId3">
            <a:extLst>
              <a:ext uri="{28A0092B-C50C-407E-A947-70E740481C1C}">
                <a14:useLocalDpi xmlns:a14="http://schemas.microsoft.com/office/drawing/2010/main" val="0"/>
              </a:ext>
            </a:extLst>
          </a:blip>
          <a:stretch>
            <a:fillRect/>
          </a:stretch>
        </p:blipFill>
        <p:spPr>
          <a:xfrm>
            <a:off x="337892" y="1417638"/>
            <a:ext cx="8102600" cy="1371600"/>
          </a:xfrm>
          <a:prstGeom prst="rect">
            <a:avLst/>
          </a:prstGeom>
        </p:spPr>
      </p:pic>
      <p:sp>
        <p:nvSpPr>
          <p:cNvPr id="7" name="Content Placeholder 6"/>
          <p:cNvSpPr>
            <a:spLocks noGrp="1"/>
          </p:cNvSpPr>
          <p:nvPr>
            <p:ph idx="1"/>
          </p:nvPr>
        </p:nvSpPr>
        <p:spPr>
          <a:xfrm>
            <a:off x="337892" y="3149324"/>
            <a:ext cx="8229600" cy="2537211"/>
          </a:xfrm>
        </p:spPr>
        <p:txBody>
          <a:bodyPr/>
          <a:lstStyle/>
          <a:p>
            <a:r>
              <a:rPr lang="en-US" dirty="0" smtClean="0">
                <a:effectLst/>
              </a:rPr>
              <a:t>Normal equations will become very important when we discuss general linear least-squares problems in Chapter 16.</a:t>
            </a:r>
            <a:endParaRPr lang="en-US" dirty="0"/>
          </a:p>
        </p:txBody>
      </p:sp>
    </p:spTree>
    <p:extLst>
      <p:ext uri="{BB962C8B-B14F-4D97-AF65-F5344CB8AC3E}">
        <p14:creationId xmlns:p14="http://schemas.microsoft.com/office/powerpoint/2010/main" val="953180027"/>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The Normal Equations and Polynomial Least-Squares Fit</a:t>
            </a:r>
            <a:endParaRPr lang="en-US" dirty="0"/>
          </a:p>
        </p:txBody>
      </p:sp>
      <p:sp>
        <p:nvSpPr>
          <p:cNvPr id="3" name="Content Placeholder 2"/>
          <p:cNvSpPr>
            <a:spLocks noGrp="1"/>
          </p:cNvSpPr>
          <p:nvPr>
            <p:ph idx="1"/>
          </p:nvPr>
        </p:nvSpPr>
        <p:spPr/>
        <p:txBody>
          <a:bodyPr/>
          <a:lstStyle/>
          <a:p>
            <a:r>
              <a:rPr lang="en-US" dirty="0" smtClean="0"/>
              <a:t>To fit a polynomial of degree </a:t>
            </a:r>
            <a:r>
              <a:rPr lang="en-US" i="1" dirty="0" smtClean="0"/>
              <a:t>n</a:t>
            </a:r>
            <a:r>
              <a:rPr lang="en-US" dirty="0" smtClean="0"/>
              <a:t> to the data points                            , execute the following steps.</a:t>
            </a:r>
          </a:p>
          <a:p>
            <a:pPr marL="971550" lvl="1" indent="-514350">
              <a:buFont typeface="+mj-lt"/>
              <a:buAutoNum type="arabicPeriod"/>
            </a:pPr>
            <a:r>
              <a:rPr lang="en-US" dirty="0" smtClean="0"/>
              <a:t>Form the </a:t>
            </a:r>
            <a:r>
              <a:rPr lang="en-US" dirty="0" err="1" smtClean="0"/>
              <a:t>Vandermonde</a:t>
            </a:r>
            <a:r>
              <a:rPr lang="en-US" dirty="0" smtClean="0"/>
              <a:t> matrix </a:t>
            </a:r>
            <a:r>
              <a:rPr lang="en-US" i="1" dirty="0" smtClean="0"/>
              <a:t>V</a:t>
            </a:r>
            <a:r>
              <a:rPr lang="en-US" dirty="0" smtClean="0"/>
              <a:t>.</a:t>
            </a:r>
          </a:p>
          <a:p>
            <a:pPr marL="971550" lvl="1" indent="-514350">
              <a:buFont typeface="+mj-lt"/>
              <a:buAutoNum type="arabicPeriod"/>
            </a:pPr>
            <a:r>
              <a:rPr lang="en-US" dirty="0" smtClean="0"/>
              <a:t>Compute </a:t>
            </a:r>
            <a:r>
              <a:rPr lang="en-US" i="1" dirty="0" err="1" smtClean="0"/>
              <a:t>V</a:t>
            </a:r>
            <a:r>
              <a:rPr lang="en-US" i="1" baseline="30000" dirty="0" err="1" smtClean="0"/>
              <a:t>T</a:t>
            </a:r>
            <a:r>
              <a:rPr lang="en-US" i="1" dirty="0" err="1" smtClean="0"/>
              <a:t>y</a:t>
            </a:r>
            <a:r>
              <a:rPr lang="en-US" i="1" dirty="0" smtClean="0"/>
              <a:t> = b</a:t>
            </a:r>
            <a:r>
              <a:rPr lang="en-US" dirty="0" smtClean="0"/>
              <a:t>.</a:t>
            </a:r>
          </a:p>
          <a:p>
            <a:pPr marL="971550" lvl="1" indent="-514350">
              <a:buFont typeface="+mj-lt"/>
              <a:buAutoNum type="arabicPeriod"/>
            </a:pPr>
            <a:r>
              <a:rPr lang="en-US" dirty="0" smtClean="0"/>
              <a:t>Solve the (n+1) × (n+1) system                    for the coefficients </a:t>
            </a:r>
            <a:r>
              <a:rPr lang="en-US" dirty="0" err="1" smtClean="0"/>
              <a:t>a</a:t>
            </a:r>
            <a:r>
              <a:rPr lang="en-US" baseline="-25000" dirty="0" err="1" smtClean="0"/>
              <a:t>i</a:t>
            </a:r>
            <a:r>
              <a:rPr lang="en-US" dirty="0" smtClean="0"/>
              <a:t>, 0 ≤ </a:t>
            </a:r>
            <a:r>
              <a:rPr lang="en-US" dirty="0" err="1" smtClean="0"/>
              <a:t>i</a:t>
            </a:r>
            <a:r>
              <a:rPr lang="en-US" dirty="0" smtClean="0"/>
              <a:t> ≤ n, of the polynomial</a:t>
            </a:r>
          </a:p>
          <a:p>
            <a:endParaRPr lang="en-US" dirty="0"/>
          </a:p>
        </p:txBody>
      </p:sp>
      <p:graphicFrame>
        <p:nvGraphicFramePr>
          <p:cNvPr id="4" name="Object 3"/>
          <p:cNvGraphicFramePr>
            <a:graphicFrameLocks noChangeAspect="1"/>
          </p:cNvGraphicFramePr>
          <p:nvPr>
            <p:extLst>
              <p:ext uri="{D42A27DB-BD31-4B8C-83A1-F6EECF244321}">
                <p14:modId xmlns:p14="http://schemas.microsoft.com/office/powerpoint/2010/main" val="1064918863"/>
              </p:ext>
            </p:extLst>
          </p:nvPr>
        </p:nvGraphicFramePr>
        <p:xfrm>
          <a:off x="1999600" y="2216500"/>
          <a:ext cx="2492985" cy="398040"/>
        </p:xfrm>
        <a:graphic>
          <a:graphicData uri="http://schemas.openxmlformats.org/presentationml/2006/ole">
            <mc:AlternateContent xmlns:mc="http://schemas.openxmlformats.org/markup-compatibility/2006">
              <mc:Choice xmlns:v="urn:schemas-microsoft-com:vml" Requires="v">
                <p:oleObj spid="_x0000_s17416" name="Equation" r:id="rId3" imgW="1511300" imgH="241300" progId="Equation.DSMT4">
                  <p:embed/>
                </p:oleObj>
              </mc:Choice>
              <mc:Fallback>
                <p:oleObj name="Equation" r:id="rId3" imgW="1511300" imgH="241300" progId="Equation.DSMT4">
                  <p:embed/>
                  <p:pic>
                    <p:nvPicPr>
                      <p:cNvPr id="0" name=""/>
                      <p:cNvPicPr/>
                      <p:nvPr/>
                    </p:nvPicPr>
                    <p:blipFill>
                      <a:blip r:embed="rId4"/>
                      <a:stretch>
                        <a:fillRect/>
                      </a:stretch>
                    </p:blipFill>
                    <p:spPr>
                      <a:xfrm>
                        <a:off x="1999600" y="2216500"/>
                        <a:ext cx="2492985" cy="398040"/>
                      </a:xfrm>
                      <a:prstGeom prst="rect">
                        <a:avLst/>
                      </a:prstGeom>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3702017179"/>
              </p:ext>
            </p:extLst>
          </p:nvPr>
        </p:nvGraphicFramePr>
        <p:xfrm>
          <a:off x="5978525" y="4213613"/>
          <a:ext cx="1476375" cy="549275"/>
        </p:xfrm>
        <a:graphic>
          <a:graphicData uri="http://schemas.openxmlformats.org/presentationml/2006/ole">
            <mc:AlternateContent xmlns:mc="http://schemas.openxmlformats.org/markup-compatibility/2006">
              <mc:Choice xmlns:v="urn:schemas-microsoft-com:vml" Requires="v">
                <p:oleObj spid="_x0000_s17417" name="Equation" r:id="rId5" imgW="749300" imgH="279400" progId="Equation.DSMT4">
                  <p:embed/>
                </p:oleObj>
              </mc:Choice>
              <mc:Fallback>
                <p:oleObj name="Equation" r:id="rId5" imgW="749300" imgH="279400" progId="Equation.DSMT4">
                  <p:embed/>
                  <p:pic>
                    <p:nvPicPr>
                      <p:cNvPr id="0" name=""/>
                      <p:cNvPicPr/>
                      <p:nvPr/>
                    </p:nvPicPr>
                    <p:blipFill>
                      <a:blip r:embed="rId6"/>
                      <a:stretch>
                        <a:fillRect/>
                      </a:stretch>
                    </p:blipFill>
                    <p:spPr>
                      <a:xfrm>
                        <a:off x="5978525" y="4213613"/>
                        <a:ext cx="1476375" cy="549275"/>
                      </a:xfrm>
                      <a:prstGeom prst="rect">
                        <a:avLst/>
                      </a:prstGeom>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4249941292"/>
              </p:ext>
            </p:extLst>
          </p:nvPr>
        </p:nvGraphicFramePr>
        <p:xfrm>
          <a:off x="1493805" y="5340741"/>
          <a:ext cx="5997560" cy="547854"/>
        </p:xfrm>
        <a:graphic>
          <a:graphicData uri="http://schemas.openxmlformats.org/presentationml/2006/ole">
            <mc:AlternateContent xmlns:mc="http://schemas.openxmlformats.org/markup-compatibility/2006">
              <mc:Choice xmlns:v="urn:schemas-microsoft-com:vml" Requires="v">
                <p:oleObj spid="_x0000_s17418" name="Equation" r:id="rId7" imgW="2641600" imgH="241300" progId="Equation.DSMT4">
                  <p:embed/>
                </p:oleObj>
              </mc:Choice>
              <mc:Fallback>
                <p:oleObj name="Equation" r:id="rId7" imgW="2641600" imgH="241300" progId="Equation.DSMT4">
                  <p:embed/>
                  <p:pic>
                    <p:nvPicPr>
                      <p:cNvPr id="0" name=""/>
                      <p:cNvPicPr/>
                      <p:nvPr/>
                    </p:nvPicPr>
                    <p:blipFill>
                      <a:blip r:embed="rId8"/>
                      <a:stretch>
                        <a:fillRect/>
                      </a:stretch>
                    </p:blipFill>
                    <p:spPr>
                      <a:xfrm>
                        <a:off x="1493805" y="5340741"/>
                        <a:ext cx="5997560" cy="547854"/>
                      </a:xfrm>
                      <a:prstGeom prst="rect">
                        <a:avLst/>
                      </a:prstGeom>
                    </p:spPr>
                  </p:pic>
                </p:oleObj>
              </mc:Fallback>
            </mc:AlternateContent>
          </a:graphicData>
        </a:graphic>
      </p:graphicFrame>
    </p:spTree>
    <p:extLst>
      <p:ext uri="{BB962C8B-B14F-4D97-AF65-F5344CB8AC3E}">
        <p14:creationId xmlns:p14="http://schemas.microsoft.com/office/powerpoint/2010/main" val="1319761639"/>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smtClean="0"/>
              <a:t>Least-Squares Example 1</a:t>
            </a:r>
            <a:endParaRPr lang="en-US" dirty="0"/>
          </a:p>
        </p:txBody>
      </p:sp>
      <p:sp>
        <p:nvSpPr>
          <p:cNvPr id="3" name="Content Placeholder 2"/>
          <p:cNvSpPr>
            <a:spLocks noGrp="1"/>
          </p:cNvSpPr>
          <p:nvPr>
            <p:ph idx="1"/>
          </p:nvPr>
        </p:nvSpPr>
        <p:spPr>
          <a:xfrm>
            <a:off x="533400" y="990600"/>
            <a:ext cx="8229600" cy="4525963"/>
          </a:xfrm>
        </p:spPr>
        <p:txBody>
          <a:bodyPr/>
          <a:lstStyle/>
          <a:p>
            <a:r>
              <a:rPr lang="en-US" dirty="0" smtClean="0"/>
              <a:t>The following are 8 data points show the relationship between the number of fishermen and the amount of fish (in thousand pounds) they can catch a day.</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1768752491"/>
              </p:ext>
            </p:extLst>
          </p:nvPr>
        </p:nvGraphicFramePr>
        <p:xfrm>
          <a:off x="1418161" y="3263646"/>
          <a:ext cx="6096000" cy="3337560"/>
        </p:xfrm>
        <a:graphic>
          <a:graphicData uri="http://schemas.openxmlformats.org/drawingml/2006/table">
            <a:tbl>
              <a:tblPr firstRow="1" bandRow="1">
                <a:tableStyleId>{5C22544A-7EE6-4342-B048-85BDC9FD1C3A}</a:tableStyleId>
              </a:tblPr>
              <a:tblGrid>
                <a:gridCol w="3048000"/>
                <a:gridCol w="3048000"/>
              </a:tblGrid>
              <a:tr h="370840">
                <a:tc>
                  <a:txBody>
                    <a:bodyPr/>
                    <a:lstStyle/>
                    <a:p>
                      <a:r>
                        <a:rPr lang="en-US" dirty="0" smtClean="0"/>
                        <a:t>Number of Fishermen</a:t>
                      </a:r>
                      <a:endParaRPr lang="en-US" dirty="0"/>
                    </a:p>
                  </a:txBody>
                  <a:tcPr/>
                </a:tc>
                <a:tc>
                  <a:txBody>
                    <a:bodyPr/>
                    <a:lstStyle/>
                    <a:p>
                      <a:r>
                        <a:rPr lang="en-US" dirty="0" smtClean="0"/>
                        <a:t>Fish Caught</a:t>
                      </a:r>
                      <a:endParaRPr lang="en-US" dirty="0"/>
                    </a:p>
                  </a:txBody>
                  <a:tcPr/>
                </a:tc>
              </a:tr>
              <a:tr h="370840">
                <a:tc>
                  <a:txBody>
                    <a:bodyPr/>
                    <a:lstStyle/>
                    <a:p>
                      <a:r>
                        <a:rPr lang="en-US" dirty="0" smtClean="0"/>
                        <a:t>4</a:t>
                      </a:r>
                      <a:endParaRPr lang="en-US" dirty="0"/>
                    </a:p>
                  </a:txBody>
                  <a:tcPr/>
                </a:tc>
                <a:tc>
                  <a:txBody>
                    <a:bodyPr/>
                    <a:lstStyle/>
                    <a:p>
                      <a:r>
                        <a:rPr lang="en-US" dirty="0" smtClean="0"/>
                        <a:t>7</a:t>
                      </a:r>
                      <a:endParaRPr lang="en-US" dirty="0"/>
                    </a:p>
                  </a:txBody>
                  <a:tcPr/>
                </a:tc>
              </a:tr>
              <a:tr h="370840">
                <a:tc>
                  <a:txBody>
                    <a:bodyPr/>
                    <a:lstStyle/>
                    <a:p>
                      <a:r>
                        <a:rPr lang="en-US" dirty="0" smtClean="0"/>
                        <a:t>5</a:t>
                      </a:r>
                      <a:endParaRPr lang="en-US" dirty="0"/>
                    </a:p>
                  </a:txBody>
                  <a:tcPr/>
                </a:tc>
                <a:tc>
                  <a:txBody>
                    <a:bodyPr/>
                    <a:lstStyle/>
                    <a:p>
                      <a:r>
                        <a:rPr lang="en-US" dirty="0" smtClean="0"/>
                        <a:t>8</a:t>
                      </a:r>
                      <a:endParaRPr lang="en-US" dirty="0"/>
                    </a:p>
                  </a:txBody>
                  <a:tcPr/>
                </a:tc>
              </a:tr>
              <a:tr h="370840">
                <a:tc>
                  <a:txBody>
                    <a:bodyPr/>
                    <a:lstStyle/>
                    <a:p>
                      <a:r>
                        <a:rPr lang="en-US" dirty="0" smtClean="0"/>
                        <a:t>9</a:t>
                      </a:r>
                      <a:endParaRPr lang="en-US" dirty="0"/>
                    </a:p>
                  </a:txBody>
                  <a:tcPr/>
                </a:tc>
                <a:tc>
                  <a:txBody>
                    <a:bodyPr/>
                    <a:lstStyle/>
                    <a:p>
                      <a:r>
                        <a:rPr lang="en-US" dirty="0" smtClean="0"/>
                        <a:t>9</a:t>
                      </a:r>
                      <a:endParaRPr lang="en-US" dirty="0"/>
                    </a:p>
                  </a:txBody>
                  <a:tcPr/>
                </a:tc>
              </a:tr>
              <a:tr h="370840">
                <a:tc>
                  <a:txBody>
                    <a:bodyPr/>
                    <a:lstStyle/>
                    <a:p>
                      <a:r>
                        <a:rPr lang="en-US" dirty="0" smtClean="0"/>
                        <a:t>10</a:t>
                      </a:r>
                      <a:endParaRPr lang="en-US" dirty="0"/>
                    </a:p>
                  </a:txBody>
                  <a:tcPr/>
                </a:tc>
                <a:tc>
                  <a:txBody>
                    <a:bodyPr/>
                    <a:lstStyle/>
                    <a:p>
                      <a:r>
                        <a:rPr lang="en-US" dirty="0" smtClean="0"/>
                        <a:t>12</a:t>
                      </a:r>
                      <a:endParaRPr lang="en-US" dirty="0"/>
                    </a:p>
                  </a:txBody>
                  <a:tcPr/>
                </a:tc>
              </a:tr>
              <a:tr h="370840">
                <a:tc>
                  <a:txBody>
                    <a:bodyPr/>
                    <a:lstStyle/>
                    <a:p>
                      <a:r>
                        <a:rPr lang="en-US" dirty="0" smtClean="0"/>
                        <a:t>12</a:t>
                      </a:r>
                      <a:endParaRPr lang="en-US" dirty="0"/>
                    </a:p>
                  </a:txBody>
                  <a:tcPr/>
                </a:tc>
                <a:tc>
                  <a:txBody>
                    <a:bodyPr/>
                    <a:lstStyle/>
                    <a:p>
                      <a:r>
                        <a:rPr lang="en-US" dirty="0" smtClean="0"/>
                        <a:t>15</a:t>
                      </a:r>
                      <a:endParaRPr lang="en-US" dirty="0"/>
                    </a:p>
                  </a:txBody>
                  <a:tcPr/>
                </a:tc>
              </a:tr>
              <a:tr h="370840">
                <a:tc>
                  <a:txBody>
                    <a:bodyPr/>
                    <a:lstStyle/>
                    <a:p>
                      <a:r>
                        <a:rPr lang="en-US" dirty="0" smtClean="0"/>
                        <a:t>14</a:t>
                      </a:r>
                      <a:endParaRPr lang="en-US" dirty="0"/>
                    </a:p>
                  </a:txBody>
                  <a:tcPr/>
                </a:tc>
                <a:tc>
                  <a:txBody>
                    <a:bodyPr/>
                    <a:lstStyle/>
                    <a:p>
                      <a:r>
                        <a:rPr lang="en-US" dirty="0" smtClean="0"/>
                        <a:t>20</a:t>
                      </a:r>
                      <a:endParaRPr lang="en-US" dirty="0"/>
                    </a:p>
                  </a:txBody>
                  <a:tcPr/>
                </a:tc>
              </a:tr>
              <a:tr h="370840">
                <a:tc>
                  <a:txBody>
                    <a:bodyPr/>
                    <a:lstStyle/>
                    <a:p>
                      <a:r>
                        <a:rPr lang="en-US" dirty="0" smtClean="0"/>
                        <a:t>18</a:t>
                      </a:r>
                      <a:endParaRPr lang="en-US" dirty="0"/>
                    </a:p>
                  </a:txBody>
                  <a:tcPr/>
                </a:tc>
                <a:tc>
                  <a:txBody>
                    <a:bodyPr/>
                    <a:lstStyle/>
                    <a:p>
                      <a:r>
                        <a:rPr lang="en-US" dirty="0" smtClean="0"/>
                        <a:t>26</a:t>
                      </a:r>
                      <a:endParaRPr lang="en-US" dirty="0"/>
                    </a:p>
                  </a:txBody>
                  <a:tcPr/>
                </a:tc>
              </a:tr>
              <a:tr h="370840">
                <a:tc>
                  <a:txBody>
                    <a:bodyPr/>
                    <a:lstStyle/>
                    <a:p>
                      <a:r>
                        <a:rPr lang="en-US" dirty="0" smtClean="0"/>
                        <a:t>22</a:t>
                      </a:r>
                      <a:endParaRPr lang="en-US" dirty="0"/>
                    </a:p>
                  </a:txBody>
                  <a:tcPr/>
                </a:tc>
                <a:tc>
                  <a:txBody>
                    <a:bodyPr/>
                    <a:lstStyle/>
                    <a:p>
                      <a:r>
                        <a:rPr lang="en-US" dirty="0" smtClean="0"/>
                        <a:t>35</a:t>
                      </a:r>
                      <a:endParaRPr lang="en-US" dirty="0"/>
                    </a:p>
                  </a:txBody>
                  <a:tcPr/>
                </a:tc>
              </a:tr>
            </a:tbl>
          </a:graphicData>
        </a:graphic>
      </p:graphicFrame>
    </p:spTree>
    <p:extLst>
      <p:ext uri="{BB962C8B-B14F-4D97-AF65-F5344CB8AC3E}">
        <p14:creationId xmlns:p14="http://schemas.microsoft.com/office/powerpoint/2010/main" val="724100942"/>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Least-Squares Example 1</a:t>
            </a:r>
            <a:endParaRPr lang="en-US" dirty="0"/>
          </a:p>
        </p:txBody>
      </p:sp>
      <p:sp>
        <p:nvSpPr>
          <p:cNvPr id="3" name="Content Placeholder 2"/>
          <p:cNvSpPr>
            <a:spLocks noGrp="1"/>
          </p:cNvSpPr>
          <p:nvPr>
            <p:ph idx="1"/>
          </p:nvPr>
        </p:nvSpPr>
        <p:spPr/>
        <p:txBody>
          <a:bodyPr/>
          <a:lstStyle/>
          <a:p>
            <a:r>
              <a:rPr lang="en-US" dirty="0" smtClean="0"/>
              <a:t>Fit a line and a parabola to the data and estimate how many fish 16 fishermen can catch in a day.</a:t>
            </a:r>
          </a:p>
        </p:txBody>
      </p:sp>
    </p:spTree>
    <p:extLst>
      <p:ext uri="{BB962C8B-B14F-4D97-AF65-F5344CB8AC3E}">
        <p14:creationId xmlns:p14="http://schemas.microsoft.com/office/powerpoint/2010/main" val="1345723227"/>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96862"/>
            <a:ext cx="8229600" cy="1143000"/>
          </a:xfrm>
        </p:spPr>
        <p:txBody>
          <a:bodyPr/>
          <a:lstStyle/>
          <a:p>
            <a:r>
              <a:rPr lang="en-US" dirty="0" smtClean="0"/>
              <a:t>Fourier Series</a:t>
            </a:r>
            <a:endParaRPr lang="en-US" dirty="0"/>
          </a:p>
        </p:txBody>
      </p:sp>
      <p:sp>
        <p:nvSpPr>
          <p:cNvPr id="3" name="Content Placeholder 2"/>
          <p:cNvSpPr>
            <a:spLocks noGrp="1"/>
          </p:cNvSpPr>
          <p:nvPr>
            <p:ph idx="1"/>
          </p:nvPr>
        </p:nvSpPr>
        <p:spPr>
          <a:xfrm>
            <a:off x="457200" y="718038"/>
            <a:ext cx="8229600" cy="4525963"/>
          </a:xfrm>
        </p:spPr>
        <p:txBody>
          <a:bodyPr/>
          <a:lstStyle/>
          <a:p>
            <a:r>
              <a:rPr lang="en-US" dirty="0" smtClean="0"/>
              <a:t>Not all functions belong to this function </a:t>
            </a:r>
            <a:r>
              <a:rPr lang="en-US" dirty="0" err="1" smtClean="0"/>
              <a:t>space;for</a:t>
            </a:r>
            <a:r>
              <a:rPr lang="en-US" dirty="0" smtClean="0"/>
              <a:t> instance, let </a:t>
            </a:r>
            <a:r>
              <a:rPr lang="en-US" dirty="0" err="1" smtClean="0"/>
              <a:t>a</a:t>
            </a:r>
            <a:r>
              <a:rPr lang="en-US" baseline="-25000" dirty="0" err="1" smtClean="0"/>
              <a:t>i</a:t>
            </a:r>
            <a:r>
              <a:rPr lang="en-US" dirty="0" smtClean="0"/>
              <a:t> = 1, b</a:t>
            </a:r>
            <a:r>
              <a:rPr lang="en-US" baseline="-25000" dirty="0" smtClean="0"/>
              <a:t>i</a:t>
            </a:r>
            <a:r>
              <a:rPr lang="en-US" dirty="0" smtClean="0"/>
              <a:t> = 0,</a:t>
            </a:r>
            <a:br>
              <a:rPr lang="en-US" dirty="0" smtClean="0"/>
            </a:br>
            <a:r>
              <a:rPr lang="en-US" dirty="0" err="1" smtClean="0"/>
              <a:t>i</a:t>
            </a:r>
            <a:r>
              <a:rPr lang="en-US" dirty="0" smtClean="0"/>
              <a:t>  ≥</a:t>
            </a:r>
            <a:r>
              <a:rPr lang="en-US" dirty="0" smtClean="0">
                <a:sym typeface="Mathematica1"/>
              </a:rPr>
              <a:t> </a:t>
            </a:r>
            <a:r>
              <a:rPr lang="en-US" dirty="0" smtClean="0"/>
              <a:t>0. In this case, the series is</a:t>
            </a:r>
            <a:br>
              <a:rPr lang="en-US" dirty="0" smtClean="0"/>
            </a:br>
            <a:r>
              <a:rPr lang="en-US" dirty="0" smtClean="0"/>
              <a:t/>
            </a:r>
            <a:br>
              <a:rPr lang="en-US" dirty="0" smtClean="0"/>
            </a:br>
            <a:r>
              <a:rPr lang="en-US" dirty="0" smtClean="0"/>
              <a:t>For x = 0,                                            is infinite.</a:t>
            </a:r>
          </a:p>
          <a:p>
            <a:endParaRPr lang="en-US" dirty="0" smtClean="0">
              <a:effectLst/>
            </a:endParaRPr>
          </a:p>
          <a:p>
            <a:r>
              <a:rPr lang="en-US" dirty="0" smtClean="0">
                <a:effectLst/>
              </a:rPr>
              <a:t>For </a:t>
            </a:r>
            <a:r>
              <a:rPr lang="en-US" i="1" dirty="0" smtClean="0">
                <a:effectLst/>
              </a:rPr>
              <a:t>f</a:t>
            </a:r>
            <a:r>
              <a:rPr lang="en-US" dirty="0" smtClean="0">
                <a:effectLst/>
              </a:rPr>
              <a:t> to belong to the function space, require that       be finite.      </a:t>
            </a:r>
            <a:r>
              <a:rPr lang="en-US" dirty="0" smtClean="0"/>
              <a:t> </a:t>
            </a:r>
            <a:endParaRPr lang="en-US" dirty="0"/>
          </a:p>
        </p:txBody>
      </p:sp>
      <p:pic>
        <p:nvPicPr>
          <p:cNvPr id="5" name="Picture 4" descr="TP_tmp.png"/>
          <p:cNvPicPr>
            <a:picLocks noChangeAspect="1"/>
          </p:cNvPicPr>
          <p:nvPr>
            <p:custDataLst>
              <p:tags r:id="rId2"/>
            </p:custDataLst>
          </p:nvPr>
        </p:nvPicPr>
        <p:blipFill>
          <a:blip r:embed="rId5">
            <a:extLst>
              <a:ext uri="{28A0092B-C50C-407E-A947-70E740481C1C}">
                <a14:useLocalDpi xmlns:a14="http://schemas.microsoft.com/office/drawing/2010/main" val="0"/>
              </a:ext>
            </a:extLst>
          </a:blip>
          <a:stretch>
            <a:fillRect/>
          </a:stretch>
        </p:blipFill>
        <p:spPr>
          <a:xfrm>
            <a:off x="1756509" y="2226354"/>
            <a:ext cx="5435600" cy="609600"/>
          </a:xfrm>
          <a:prstGeom prst="rect">
            <a:avLst/>
          </a:prstGeom>
        </p:spPr>
      </p:pic>
      <p:pic>
        <p:nvPicPr>
          <p:cNvPr id="10" name="Picture 9" descr="TP_tmp.png"/>
          <p:cNvPicPr>
            <a:picLocks noChangeAspect="1"/>
          </p:cNvPicPr>
          <p:nvPr>
            <p:custDataLst>
              <p:tags r:id="rId3"/>
            </p:custDataLst>
          </p:nvPr>
        </p:nvPicPr>
        <p:blipFill>
          <a:blip r:embed="rId6">
            <a:extLst>
              <a:ext uri="{28A0092B-C50C-407E-A947-70E740481C1C}">
                <a14:useLocalDpi xmlns:a14="http://schemas.microsoft.com/office/drawing/2010/main" val="0"/>
              </a:ext>
            </a:extLst>
          </a:blip>
          <a:stretch>
            <a:fillRect/>
          </a:stretch>
        </p:blipFill>
        <p:spPr>
          <a:xfrm>
            <a:off x="2542931" y="2862384"/>
            <a:ext cx="3784600" cy="381000"/>
          </a:xfrm>
          <a:prstGeom prst="rect">
            <a:avLst/>
          </a:prstGeom>
        </p:spPr>
      </p:pic>
      <p:graphicFrame>
        <p:nvGraphicFramePr>
          <p:cNvPr id="11" name="Object 10"/>
          <p:cNvGraphicFramePr>
            <a:graphicFrameLocks noChangeAspect="1"/>
          </p:cNvGraphicFramePr>
          <p:nvPr>
            <p:extLst>
              <p:ext uri="{D42A27DB-BD31-4B8C-83A1-F6EECF244321}">
                <p14:modId xmlns:p14="http://schemas.microsoft.com/office/powerpoint/2010/main" val="3297177174"/>
              </p:ext>
            </p:extLst>
          </p:nvPr>
        </p:nvGraphicFramePr>
        <p:xfrm>
          <a:off x="1688123" y="4501540"/>
          <a:ext cx="428869" cy="362889"/>
        </p:xfrm>
        <a:graphic>
          <a:graphicData uri="http://schemas.openxmlformats.org/presentationml/2006/ole">
            <mc:AlternateContent xmlns:mc="http://schemas.openxmlformats.org/markup-compatibility/2006">
              <mc:Choice xmlns:v="urn:schemas-microsoft-com:vml" Requires="v">
                <p:oleObj spid="_x0000_s2054" name="Equation" r:id="rId7" imgW="330200" imgH="279400" progId="Equation.DSMT4">
                  <p:embed/>
                </p:oleObj>
              </mc:Choice>
              <mc:Fallback>
                <p:oleObj name="Equation" r:id="rId7" imgW="330200" imgH="279400" progId="Equation.DSMT4">
                  <p:embed/>
                  <p:pic>
                    <p:nvPicPr>
                      <p:cNvPr id="0" name=""/>
                      <p:cNvPicPr/>
                      <p:nvPr/>
                    </p:nvPicPr>
                    <p:blipFill>
                      <a:blip r:embed="rId8"/>
                      <a:stretch>
                        <a:fillRect/>
                      </a:stretch>
                    </p:blipFill>
                    <p:spPr>
                      <a:xfrm>
                        <a:off x="1688123" y="4501540"/>
                        <a:ext cx="428869" cy="362889"/>
                      </a:xfrm>
                      <a:prstGeom prst="rect">
                        <a:avLst/>
                      </a:prstGeom>
                    </p:spPr>
                  </p:pic>
                </p:oleObj>
              </mc:Fallback>
            </mc:AlternateContent>
          </a:graphicData>
        </a:graphic>
      </p:graphicFrame>
      <p:graphicFrame>
        <p:nvGraphicFramePr>
          <p:cNvPr id="12" name="Object 11"/>
          <p:cNvGraphicFramePr>
            <a:graphicFrameLocks noChangeAspect="1"/>
          </p:cNvGraphicFramePr>
          <p:nvPr>
            <p:extLst>
              <p:ext uri="{D42A27DB-BD31-4B8C-83A1-F6EECF244321}">
                <p14:modId xmlns:p14="http://schemas.microsoft.com/office/powerpoint/2010/main" val="2208414127"/>
              </p:ext>
            </p:extLst>
          </p:nvPr>
        </p:nvGraphicFramePr>
        <p:xfrm>
          <a:off x="3378200" y="3304931"/>
          <a:ext cx="2387600" cy="228600"/>
        </p:xfrm>
        <a:graphic>
          <a:graphicData uri="http://schemas.openxmlformats.org/presentationml/2006/ole">
            <mc:AlternateContent xmlns:mc="http://schemas.openxmlformats.org/markup-compatibility/2006">
              <mc:Choice xmlns:v="urn:schemas-microsoft-com:vml" Requires="v">
                <p:oleObj spid="_x0000_s2055" name="Equation" r:id="rId9" imgW="2387600" imgH="228600" progId="Equation.DSMT4">
                  <p:embed/>
                </p:oleObj>
              </mc:Choice>
              <mc:Fallback>
                <p:oleObj name="Equation" r:id="rId9" imgW="2387600" imgH="228600" progId="Equation.DSMT4">
                  <p:embed/>
                  <p:pic>
                    <p:nvPicPr>
                      <p:cNvPr id="0" name=""/>
                      <p:cNvPicPr/>
                      <p:nvPr/>
                    </p:nvPicPr>
                    <p:blipFill>
                      <a:blip r:embed="rId10"/>
                      <a:stretch>
                        <a:fillRect/>
                      </a:stretch>
                    </p:blipFill>
                    <p:spPr>
                      <a:xfrm>
                        <a:off x="3378200" y="3304931"/>
                        <a:ext cx="2387600" cy="228600"/>
                      </a:xfrm>
                      <a:prstGeom prst="rect">
                        <a:avLst/>
                      </a:prstGeom>
                    </p:spPr>
                  </p:pic>
                </p:oleObj>
              </mc:Fallback>
            </mc:AlternateContent>
          </a:graphicData>
        </a:graphic>
      </p:graphicFrame>
    </p:spTree>
    <p:extLst>
      <p:ext uri="{BB962C8B-B14F-4D97-AF65-F5344CB8AC3E}">
        <p14:creationId xmlns:p14="http://schemas.microsoft.com/office/powerpoint/2010/main" val="3421557917"/>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Least-Squares Example 1(linear fit)</a:t>
            </a:r>
            <a:endParaRPr lang="en-US" dirty="0"/>
          </a:p>
        </p:txBody>
      </p:sp>
      <p:sp>
        <p:nvSpPr>
          <p:cNvPr id="3" name="Content Placeholder 2"/>
          <p:cNvSpPr>
            <a:spLocks noGrp="1"/>
          </p:cNvSpPr>
          <p:nvPr>
            <p:ph idx="1"/>
          </p:nvPr>
        </p:nvSpPr>
        <p:spPr>
          <a:xfrm>
            <a:off x="644638" y="1417638"/>
            <a:ext cx="8229600" cy="4525963"/>
          </a:xfrm>
        </p:spPr>
        <p:txBody>
          <a:bodyPr/>
          <a:lstStyle/>
          <a:p>
            <a:r>
              <a:rPr lang="en-US" i="0" dirty="0" smtClean="0">
                <a:effectLst/>
              </a:rPr>
              <a:t>The </a:t>
            </a:r>
            <a:r>
              <a:rPr lang="en-US" i="0" dirty="0" err="1" smtClean="0">
                <a:effectLst/>
              </a:rPr>
              <a:t>Vandermonde</a:t>
            </a:r>
            <a:r>
              <a:rPr lang="en-US" i="0" dirty="0" smtClean="0">
                <a:effectLst/>
              </a:rPr>
              <a:t> matrix </a:t>
            </a:r>
            <a:r>
              <a:rPr lang="en-US" i="1" dirty="0" smtClean="0">
                <a:effectLst/>
              </a:rPr>
              <a:t>V</a:t>
            </a:r>
            <a:r>
              <a:rPr lang="en-US" i="0" dirty="0" smtClean="0">
                <a:effectLst/>
              </a:rPr>
              <a:t> is of dimension</a:t>
            </a:r>
            <a:br>
              <a:rPr lang="en-US" i="0" dirty="0" smtClean="0">
                <a:effectLst/>
              </a:rPr>
            </a:br>
            <a:r>
              <a:rPr lang="en-US" i="0" dirty="0" smtClean="0">
                <a:effectLst/>
              </a:rPr>
              <a:t>8 × 2 , and its transpose has dimension 2 × 8 , so V</a:t>
            </a:r>
            <a:r>
              <a:rPr lang="en-US" i="0" baseline="30000" dirty="0" smtClean="0">
                <a:effectLst/>
              </a:rPr>
              <a:t>T</a:t>
            </a:r>
            <a:r>
              <a:rPr lang="en-US" i="0" dirty="0" smtClean="0">
                <a:effectLst/>
              </a:rPr>
              <a:t>V is a 2 × 2 matrix.</a:t>
            </a:r>
            <a:endParaRPr lang="en-US" i="0" dirty="0">
              <a:effectLst/>
            </a:endParaRPr>
          </a:p>
        </p:txBody>
      </p:sp>
      <p:graphicFrame>
        <p:nvGraphicFramePr>
          <p:cNvPr id="6" name="Object 5"/>
          <p:cNvGraphicFramePr>
            <a:graphicFrameLocks noChangeAspect="1"/>
          </p:cNvGraphicFramePr>
          <p:nvPr>
            <p:extLst>
              <p:ext uri="{D42A27DB-BD31-4B8C-83A1-F6EECF244321}">
                <p14:modId xmlns:p14="http://schemas.microsoft.com/office/powerpoint/2010/main" val="3151548772"/>
              </p:ext>
            </p:extLst>
          </p:nvPr>
        </p:nvGraphicFramePr>
        <p:xfrm>
          <a:off x="4506437" y="3125894"/>
          <a:ext cx="3710295" cy="1497734"/>
        </p:xfrm>
        <a:graphic>
          <a:graphicData uri="http://schemas.openxmlformats.org/presentationml/2006/ole">
            <mc:AlternateContent xmlns:mc="http://schemas.openxmlformats.org/markup-compatibility/2006">
              <mc:Choice xmlns:v="urn:schemas-microsoft-com:vml" Requires="v">
                <p:oleObj spid="_x0000_s18442" name="Equation" r:id="rId4" imgW="4152900" imgH="1676400" progId="Equation.DSMT4">
                  <p:embed/>
                </p:oleObj>
              </mc:Choice>
              <mc:Fallback>
                <p:oleObj name="Equation" r:id="rId4" imgW="4152900" imgH="1676400" progId="Equation.DSMT4">
                  <p:embed/>
                  <p:pic>
                    <p:nvPicPr>
                      <p:cNvPr id="0" name=""/>
                      <p:cNvPicPr/>
                      <p:nvPr/>
                    </p:nvPicPr>
                    <p:blipFill>
                      <a:blip r:embed="rId5"/>
                      <a:stretch>
                        <a:fillRect/>
                      </a:stretch>
                    </p:blipFill>
                    <p:spPr>
                      <a:xfrm>
                        <a:off x="4506437" y="3125894"/>
                        <a:ext cx="3710295" cy="1497734"/>
                      </a:xfrm>
                      <a:prstGeom prst="rect">
                        <a:avLst/>
                      </a:prstGeom>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2229559981"/>
              </p:ext>
            </p:extLst>
          </p:nvPr>
        </p:nvGraphicFramePr>
        <p:xfrm>
          <a:off x="363538" y="3159125"/>
          <a:ext cx="4030662" cy="1425575"/>
        </p:xfrm>
        <a:graphic>
          <a:graphicData uri="http://schemas.openxmlformats.org/presentationml/2006/ole">
            <mc:AlternateContent xmlns:mc="http://schemas.openxmlformats.org/markup-compatibility/2006">
              <mc:Choice xmlns:v="urn:schemas-microsoft-com:vml" Requires="v">
                <p:oleObj spid="_x0000_s18443" name="Equation" r:id="rId6" imgW="4737100" imgH="1676400" progId="Equation.DSMT4">
                  <p:embed/>
                </p:oleObj>
              </mc:Choice>
              <mc:Fallback>
                <p:oleObj name="Equation" r:id="rId6" imgW="4737100" imgH="1676400" progId="Equation.DSMT4">
                  <p:embed/>
                  <p:pic>
                    <p:nvPicPr>
                      <p:cNvPr id="0" name=""/>
                      <p:cNvPicPr/>
                      <p:nvPr/>
                    </p:nvPicPr>
                    <p:blipFill>
                      <a:blip r:embed="rId7"/>
                      <a:stretch>
                        <a:fillRect/>
                      </a:stretch>
                    </p:blipFill>
                    <p:spPr>
                      <a:xfrm>
                        <a:off x="363538" y="3159125"/>
                        <a:ext cx="4030662" cy="1425575"/>
                      </a:xfrm>
                      <a:prstGeom prst="rect">
                        <a:avLst/>
                      </a:prstGeom>
                    </p:spPr>
                  </p:pic>
                </p:oleObj>
              </mc:Fallback>
            </mc:AlternateContent>
          </a:graphicData>
        </a:graphic>
      </p:graphicFrame>
      <p:graphicFrame>
        <p:nvGraphicFramePr>
          <p:cNvPr id="8" name="Object 7"/>
          <p:cNvGraphicFramePr>
            <a:graphicFrameLocks noChangeAspect="1"/>
          </p:cNvGraphicFramePr>
          <p:nvPr>
            <p:extLst>
              <p:ext uri="{D42A27DB-BD31-4B8C-83A1-F6EECF244321}">
                <p14:modId xmlns:p14="http://schemas.microsoft.com/office/powerpoint/2010/main" val="3234072575"/>
              </p:ext>
            </p:extLst>
          </p:nvPr>
        </p:nvGraphicFramePr>
        <p:xfrm>
          <a:off x="1314093" y="4809093"/>
          <a:ext cx="1778000" cy="495300"/>
        </p:xfrm>
        <a:graphic>
          <a:graphicData uri="http://schemas.openxmlformats.org/presentationml/2006/ole">
            <mc:AlternateContent xmlns:mc="http://schemas.openxmlformats.org/markup-compatibility/2006">
              <mc:Choice xmlns:v="urn:schemas-microsoft-com:vml" Requires="v">
                <p:oleObj spid="_x0000_s18444" name="Equation" r:id="rId8" imgW="1778000" imgH="495300" progId="Equation.DSMT4">
                  <p:embed/>
                </p:oleObj>
              </mc:Choice>
              <mc:Fallback>
                <p:oleObj name="Equation" r:id="rId8" imgW="1778000" imgH="495300" progId="Equation.DSMT4">
                  <p:embed/>
                  <p:pic>
                    <p:nvPicPr>
                      <p:cNvPr id="0" name=""/>
                      <p:cNvPicPr/>
                      <p:nvPr/>
                    </p:nvPicPr>
                    <p:blipFill>
                      <a:blip r:embed="rId9"/>
                      <a:stretch>
                        <a:fillRect/>
                      </a:stretch>
                    </p:blipFill>
                    <p:spPr>
                      <a:xfrm>
                        <a:off x="1314093" y="4809093"/>
                        <a:ext cx="1778000" cy="495300"/>
                      </a:xfrm>
                      <a:prstGeom prst="rect">
                        <a:avLst/>
                      </a:prstGeom>
                    </p:spPr>
                  </p:pic>
                </p:oleObj>
              </mc:Fallback>
            </mc:AlternateContent>
          </a:graphicData>
        </a:graphic>
      </p:graphicFrame>
      <p:sp>
        <p:nvSpPr>
          <p:cNvPr id="9" name="TextBox 8"/>
          <p:cNvSpPr txBox="1"/>
          <p:nvPr/>
        </p:nvSpPr>
        <p:spPr>
          <a:xfrm>
            <a:off x="457200" y="4809093"/>
            <a:ext cx="684540" cy="369332"/>
          </a:xfrm>
          <a:prstGeom prst="rect">
            <a:avLst/>
          </a:prstGeom>
          <a:noFill/>
        </p:spPr>
        <p:txBody>
          <a:bodyPr wrap="none" rtlCol="0">
            <a:spAutoFit/>
          </a:bodyPr>
          <a:lstStyle/>
          <a:p>
            <a:r>
              <a:rPr lang="en-US" dirty="0" smtClean="0"/>
              <a:t>Solve</a:t>
            </a:r>
            <a:endParaRPr lang="en-US" dirty="0"/>
          </a:p>
        </p:txBody>
      </p:sp>
      <p:sp>
        <p:nvSpPr>
          <p:cNvPr id="10" name="TextBox 9"/>
          <p:cNvSpPr txBox="1"/>
          <p:nvPr/>
        </p:nvSpPr>
        <p:spPr>
          <a:xfrm>
            <a:off x="505309" y="5709354"/>
            <a:ext cx="1020081" cy="369332"/>
          </a:xfrm>
          <a:prstGeom prst="rect">
            <a:avLst/>
          </a:prstGeom>
          <a:noFill/>
        </p:spPr>
        <p:txBody>
          <a:bodyPr wrap="none" rtlCol="0">
            <a:spAutoFit/>
          </a:bodyPr>
          <a:lstStyle/>
          <a:p>
            <a:r>
              <a:rPr lang="en-US" dirty="0" smtClean="0"/>
              <a:t>Solution: </a:t>
            </a:r>
            <a:endParaRPr lang="en-US" dirty="0"/>
          </a:p>
        </p:txBody>
      </p:sp>
      <p:graphicFrame>
        <p:nvGraphicFramePr>
          <p:cNvPr id="11" name="Object 10"/>
          <p:cNvGraphicFramePr>
            <a:graphicFrameLocks noChangeAspect="1"/>
          </p:cNvGraphicFramePr>
          <p:nvPr>
            <p:extLst>
              <p:ext uri="{D42A27DB-BD31-4B8C-83A1-F6EECF244321}">
                <p14:modId xmlns:p14="http://schemas.microsoft.com/office/powerpoint/2010/main" val="2744504361"/>
              </p:ext>
            </p:extLst>
          </p:nvPr>
        </p:nvGraphicFramePr>
        <p:xfrm>
          <a:off x="1590030" y="5734645"/>
          <a:ext cx="2696253" cy="334419"/>
        </p:xfrm>
        <a:graphic>
          <a:graphicData uri="http://schemas.openxmlformats.org/presentationml/2006/ole">
            <mc:AlternateContent xmlns:mc="http://schemas.openxmlformats.org/markup-compatibility/2006">
              <mc:Choice xmlns:v="urn:schemas-microsoft-com:vml" Requires="v">
                <p:oleObj spid="_x0000_s18445" name="Equation" r:id="rId10" imgW="1638300" imgH="203200" progId="Equation.DSMT4">
                  <p:embed/>
                </p:oleObj>
              </mc:Choice>
              <mc:Fallback>
                <p:oleObj name="Equation" r:id="rId10" imgW="1638300" imgH="203200" progId="Equation.DSMT4">
                  <p:embed/>
                  <p:pic>
                    <p:nvPicPr>
                      <p:cNvPr id="0" name=""/>
                      <p:cNvPicPr/>
                      <p:nvPr/>
                    </p:nvPicPr>
                    <p:blipFill>
                      <a:blip r:embed="rId11"/>
                      <a:stretch>
                        <a:fillRect/>
                      </a:stretch>
                    </p:blipFill>
                    <p:spPr>
                      <a:xfrm>
                        <a:off x="1590030" y="5734645"/>
                        <a:ext cx="2696253" cy="334419"/>
                      </a:xfrm>
                      <a:prstGeom prst="rect">
                        <a:avLst/>
                      </a:prstGeom>
                    </p:spPr>
                  </p:pic>
                </p:oleObj>
              </mc:Fallback>
            </mc:AlternateContent>
          </a:graphicData>
        </a:graphic>
      </p:graphicFrame>
      <p:sp>
        <p:nvSpPr>
          <p:cNvPr id="12" name="TextBox 11"/>
          <p:cNvSpPr txBox="1"/>
          <p:nvPr/>
        </p:nvSpPr>
        <p:spPr>
          <a:xfrm>
            <a:off x="505309" y="6340823"/>
            <a:ext cx="1650587" cy="369332"/>
          </a:xfrm>
          <a:prstGeom prst="rect">
            <a:avLst/>
          </a:prstGeom>
          <a:noFill/>
        </p:spPr>
        <p:txBody>
          <a:bodyPr wrap="none" rtlCol="0">
            <a:spAutoFit/>
          </a:bodyPr>
          <a:lstStyle/>
          <a:p>
            <a:r>
              <a:rPr lang="en-US" dirty="0" smtClean="0"/>
              <a:t>Best fitting line:</a:t>
            </a:r>
            <a:endParaRPr lang="en-US" dirty="0"/>
          </a:p>
        </p:txBody>
      </p:sp>
      <p:pic>
        <p:nvPicPr>
          <p:cNvPr id="14" name="Picture 13" descr="TP_tmp.png"/>
          <p:cNvPicPr>
            <a:picLocks noChangeAspect="1"/>
          </p:cNvPicPr>
          <p:nvPr>
            <p:custDataLst>
              <p:tags r:id="rId2"/>
            </p:custDataLst>
          </p:nvPr>
        </p:nvPicPr>
        <p:blipFill>
          <a:blip r:embed="rId12">
            <a:extLst>
              <a:ext uri="{28A0092B-C50C-407E-A947-70E740481C1C}">
                <a14:useLocalDpi xmlns:a14="http://schemas.microsoft.com/office/drawing/2010/main" val="0"/>
              </a:ext>
            </a:extLst>
          </a:blip>
          <a:stretch>
            <a:fillRect/>
          </a:stretch>
        </p:blipFill>
        <p:spPr>
          <a:xfrm>
            <a:off x="2235200" y="6446665"/>
            <a:ext cx="2336800" cy="228600"/>
          </a:xfrm>
          <a:prstGeom prst="rect">
            <a:avLst/>
          </a:prstGeom>
        </p:spPr>
      </p:pic>
    </p:spTree>
    <p:extLst>
      <p:ext uri="{BB962C8B-B14F-4D97-AF65-F5344CB8AC3E}">
        <p14:creationId xmlns:p14="http://schemas.microsoft.com/office/powerpoint/2010/main" val="2293218805"/>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Least-Squares Example 1(linear fit)</a:t>
            </a:r>
            <a:endParaRPr lang="en-US" dirty="0"/>
          </a:p>
        </p:txBody>
      </p:sp>
      <p:sp>
        <p:nvSpPr>
          <p:cNvPr id="9" name="TextBox 8"/>
          <p:cNvSpPr txBox="1"/>
          <p:nvPr/>
        </p:nvSpPr>
        <p:spPr>
          <a:xfrm>
            <a:off x="654260" y="4304962"/>
            <a:ext cx="7752430" cy="646331"/>
          </a:xfrm>
          <a:prstGeom prst="rect">
            <a:avLst/>
          </a:prstGeom>
          <a:noFill/>
        </p:spPr>
        <p:txBody>
          <a:bodyPr wrap="none" rtlCol="0">
            <a:spAutoFit/>
          </a:bodyPr>
          <a:lstStyle/>
          <a:p>
            <a:r>
              <a:rPr lang="en-US" i="0" dirty="0" smtClean="0">
                <a:effectLst/>
              </a:rPr>
              <a:t>To estimate the value for 16 fishermen, compute 1.5669(16) - 1.9105 = 23.1591 .</a:t>
            </a:r>
          </a:p>
          <a:p>
            <a:endParaRPr lang="en-US" dirty="0"/>
          </a:p>
        </p:txBody>
      </p:sp>
      <p:pic>
        <p:nvPicPr>
          <p:cNvPr id="10" name="Picture 9" descr="f12-08.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63007" y="1567437"/>
            <a:ext cx="2832100" cy="2247900"/>
          </a:xfrm>
          <a:prstGeom prst="rect">
            <a:avLst/>
          </a:prstGeom>
        </p:spPr>
      </p:pic>
    </p:spTree>
    <p:extLst>
      <p:ext uri="{BB962C8B-B14F-4D97-AF65-F5344CB8AC3E}">
        <p14:creationId xmlns:p14="http://schemas.microsoft.com/office/powerpoint/2010/main" val="2066763280"/>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2842"/>
            <a:ext cx="8229600" cy="1143000"/>
          </a:xfrm>
        </p:spPr>
        <p:txBody>
          <a:bodyPr>
            <a:normAutofit fontScale="90000"/>
          </a:bodyPr>
          <a:lstStyle/>
          <a:p>
            <a:r>
              <a:rPr lang="en-US" dirty="0" smtClean="0"/>
              <a:t>Least-Squares Example 1(Quadratic fit)</a:t>
            </a:r>
            <a:endParaRPr lang="en-US" dirty="0"/>
          </a:p>
        </p:txBody>
      </p:sp>
      <p:sp>
        <p:nvSpPr>
          <p:cNvPr id="3" name="Content Placeholder 2"/>
          <p:cNvSpPr>
            <a:spLocks noGrp="1"/>
          </p:cNvSpPr>
          <p:nvPr>
            <p:ph idx="1"/>
          </p:nvPr>
        </p:nvSpPr>
        <p:spPr>
          <a:xfrm>
            <a:off x="533400" y="1143000"/>
            <a:ext cx="8229600" cy="5562600"/>
          </a:xfrm>
        </p:spPr>
        <p:txBody>
          <a:bodyPr/>
          <a:lstStyle/>
          <a:p>
            <a:r>
              <a:rPr lang="en-US" dirty="0" smtClean="0"/>
              <a:t>Fit a quadratic polynomial to the data.</a:t>
            </a:r>
            <a:endParaRPr lang="en-US" dirty="0"/>
          </a:p>
        </p:txBody>
      </p:sp>
      <p:sp>
        <p:nvSpPr>
          <p:cNvPr id="14" name="Rectangle 13"/>
          <p:cNvSpPr/>
          <p:nvPr/>
        </p:nvSpPr>
        <p:spPr>
          <a:xfrm>
            <a:off x="3239271" y="5403999"/>
            <a:ext cx="4572000" cy="738664"/>
          </a:xfrm>
          <a:prstGeom prst="rect">
            <a:avLst/>
          </a:prstGeom>
        </p:spPr>
        <p:txBody>
          <a:bodyPr>
            <a:spAutoFit/>
          </a:bodyPr>
          <a:lstStyle/>
          <a:p>
            <a:endParaRPr lang="en-US" dirty="0" smtClean="0"/>
          </a:p>
          <a:p>
            <a:r>
              <a:rPr lang="en-US" sz="2400" dirty="0" smtClean="0"/>
              <a:t>5.2060 + 0.1539x + 0.0554x</a:t>
            </a:r>
            <a:r>
              <a:rPr lang="en-US" sz="2400" baseline="30000" dirty="0" smtClean="0"/>
              <a:t>2</a:t>
            </a:r>
            <a:endParaRPr lang="en-US" sz="2400" dirty="0"/>
          </a:p>
        </p:txBody>
      </p:sp>
      <p:graphicFrame>
        <p:nvGraphicFramePr>
          <p:cNvPr id="9" name="Object 8"/>
          <p:cNvGraphicFramePr>
            <a:graphicFrameLocks noChangeAspect="1"/>
          </p:cNvGraphicFramePr>
          <p:nvPr>
            <p:extLst>
              <p:ext uri="{D42A27DB-BD31-4B8C-83A1-F6EECF244321}">
                <p14:modId xmlns:p14="http://schemas.microsoft.com/office/powerpoint/2010/main" val="214874618"/>
              </p:ext>
            </p:extLst>
          </p:nvPr>
        </p:nvGraphicFramePr>
        <p:xfrm>
          <a:off x="3036187" y="4025423"/>
          <a:ext cx="1698169" cy="1160774"/>
        </p:xfrm>
        <a:graphic>
          <a:graphicData uri="http://schemas.openxmlformats.org/presentationml/2006/ole">
            <mc:AlternateContent xmlns:mc="http://schemas.openxmlformats.org/markup-compatibility/2006">
              <mc:Choice xmlns:v="urn:schemas-microsoft-com:vml" Requires="v">
                <p:oleObj spid="_x0000_s19466" name="Equation" r:id="rId3" imgW="1003300" imgH="685800" progId="Equation.DSMT4">
                  <p:embed/>
                </p:oleObj>
              </mc:Choice>
              <mc:Fallback>
                <p:oleObj name="Equation" r:id="rId3" imgW="1003300" imgH="685800" progId="Equation.DSMT4">
                  <p:embed/>
                  <p:pic>
                    <p:nvPicPr>
                      <p:cNvPr id="0" name=""/>
                      <p:cNvPicPr/>
                      <p:nvPr/>
                    </p:nvPicPr>
                    <p:blipFill>
                      <a:blip r:embed="rId4"/>
                      <a:stretch>
                        <a:fillRect/>
                      </a:stretch>
                    </p:blipFill>
                    <p:spPr>
                      <a:xfrm>
                        <a:off x="3036187" y="4025423"/>
                        <a:ext cx="1698169" cy="1160774"/>
                      </a:xfrm>
                      <a:prstGeom prst="rect">
                        <a:avLst/>
                      </a:prstGeom>
                    </p:spPr>
                  </p:pic>
                </p:oleObj>
              </mc:Fallback>
            </mc:AlternateContent>
          </a:graphicData>
        </a:graphic>
      </p:graphicFrame>
      <p:grpSp>
        <p:nvGrpSpPr>
          <p:cNvPr id="12" name="Group 11"/>
          <p:cNvGrpSpPr/>
          <p:nvPr/>
        </p:nvGrpSpPr>
        <p:grpSpPr>
          <a:xfrm>
            <a:off x="952265" y="1907646"/>
            <a:ext cx="5829535" cy="2364472"/>
            <a:chOff x="952265" y="1907646"/>
            <a:chExt cx="4505858" cy="1676400"/>
          </a:xfrm>
        </p:grpSpPr>
        <p:graphicFrame>
          <p:nvGraphicFramePr>
            <p:cNvPr id="6" name="Object 5"/>
            <p:cNvGraphicFramePr>
              <a:graphicFrameLocks noChangeAspect="1"/>
            </p:cNvGraphicFramePr>
            <p:nvPr>
              <p:extLst>
                <p:ext uri="{D42A27DB-BD31-4B8C-83A1-F6EECF244321}">
                  <p14:modId xmlns:p14="http://schemas.microsoft.com/office/powerpoint/2010/main" val="2027432850"/>
                </p:ext>
              </p:extLst>
            </p:nvPr>
          </p:nvGraphicFramePr>
          <p:xfrm>
            <a:off x="2516680" y="2304081"/>
            <a:ext cx="1358900" cy="685800"/>
          </p:xfrm>
          <a:graphic>
            <a:graphicData uri="http://schemas.openxmlformats.org/presentationml/2006/ole">
              <mc:AlternateContent xmlns:mc="http://schemas.openxmlformats.org/markup-compatibility/2006">
                <mc:Choice xmlns:v="urn:schemas-microsoft-com:vml" Requires="v">
                  <p:oleObj spid="_x0000_s19467" name="Equation" r:id="rId5" imgW="1358900" imgH="685800" progId="Equation.DSMT4">
                    <p:embed/>
                  </p:oleObj>
                </mc:Choice>
                <mc:Fallback>
                  <p:oleObj name="Equation" r:id="rId5" imgW="1358900" imgH="685800" progId="Equation.DSMT4">
                    <p:embed/>
                    <p:pic>
                      <p:nvPicPr>
                        <p:cNvPr id="0" name=""/>
                        <p:cNvPicPr/>
                        <p:nvPr/>
                      </p:nvPicPr>
                      <p:blipFill>
                        <a:blip r:embed="rId6"/>
                        <a:stretch>
                          <a:fillRect/>
                        </a:stretch>
                      </p:blipFill>
                      <p:spPr>
                        <a:xfrm>
                          <a:off x="2516680" y="2304081"/>
                          <a:ext cx="1358900" cy="685800"/>
                        </a:xfrm>
                        <a:prstGeom prst="rect">
                          <a:avLst/>
                        </a:prstGeom>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1552431704"/>
                </p:ext>
              </p:extLst>
            </p:nvPr>
          </p:nvGraphicFramePr>
          <p:xfrm>
            <a:off x="4238923" y="2304081"/>
            <a:ext cx="1219200" cy="685800"/>
          </p:xfrm>
          <a:graphic>
            <a:graphicData uri="http://schemas.openxmlformats.org/presentationml/2006/ole">
              <mc:AlternateContent xmlns:mc="http://schemas.openxmlformats.org/markup-compatibility/2006">
                <mc:Choice xmlns:v="urn:schemas-microsoft-com:vml" Requires="v">
                  <p:oleObj spid="_x0000_s19468" name="Equation" r:id="rId7" imgW="1219200" imgH="685800" progId="Equation.DSMT4">
                    <p:embed/>
                  </p:oleObj>
                </mc:Choice>
                <mc:Fallback>
                  <p:oleObj name="Equation" r:id="rId7" imgW="1219200" imgH="685800" progId="Equation.DSMT4">
                    <p:embed/>
                    <p:pic>
                      <p:nvPicPr>
                        <p:cNvPr id="0" name=""/>
                        <p:cNvPicPr/>
                        <p:nvPr/>
                      </p:nvPicPr>
                      <p:blipFill>
                        <a:blip r:embed="rId8"/>
                        <a:stretch>
                          <a:fillRect/>
                        </a:stretch>
                      </p:blipFill>
                      <p:spPr>
                        <a:xfrm>
                          <a:off x="4238923" y="2304081"/>
                          <a:ext cx="1219200" cy="685800"/>
                        </a:xfrm>
                        <a:prstGeom prst="rect">
                          <a:avLst/>
                        </a:prstGeom>
                      </p:spPr>
                    </p:pic>
                  </p:oleObj>
                </mc:Fallback>
              </mc:AlternateContent>
            </a:graphicData>
          </a:graphic>
        </p:graphicFrame>
        <p:graphicFrame>
          <p:nvGraphicFramePr>
            <p:cNvPr id="10" name="Object 9"/>
            <p:cNvGraphicFramePr>
              <a:graphicFrameLocks noChangeAspect="1"/>
            </p:cNvGraphicFramePr>
            <p:nvPr>
              <p:extLst>
                <p:ext uri="{D42A27DB-BD31-4B8C-83A1-F6EECF244321}">
                  <p14:modId xmlns:p14="http://schemas.microsoft.com/office/powerpoint/2010/main" val="2552351682"/>
                </p:ext>
              </p:extLst>
            </p:nvPr>
          </p:nvGraphicFramePr>
          <p:xfrm>
            <a:off x="952265" y="1907646"/>
            <a:ext cx="1333500" cy="1676400"/>
          </p:xfrm>
          <a:graphic>
            <a:graphicData uri="http://schemas.openxmlformats.org/presentationml/2006/ole">
              <mc:AlternateContent xmlns:mc="http://schemas.openxmlformats.org/markup-compatibility/2006">
                <mc:Choice xmlns:v="urn:schemas-microsoft-com:vml" Requires="v">
                  <p:oleObj spid="_x0000_s19469" name="Equation" r:id="rId9" imgW="1333500" imgH="1676400" progId="Equation.DSMT4">
                    <p:embed/>
                  </p:oleObj>
                </mc:Choice>
                <mc:Fallback>
                  <p:oleObj name="Equation" r:id="rId9" imgW="1333500" imgH="1676400" progId="Equation.DSMT4">
                    <p:embed/>
                    <p:pic>
                      <p:nvPicPr>
                        <p:cNvPr id="0" name=""/>
                        <p:cNvPicPr/>
                        <p:nvPr/>
                      </p:nvPicPr>
                      <p:blipFill>
                        <a:blip r:embed="rId10"/>
                        <a:stretch>
                          <a:fillRect/>
                        </a:stretch>
                      </p:blipFill>
                      <p:spPr>
                        <a:xfrm>
                          <a:off x="952265" y="1907646"/>
                          <a:ext cx="1333500" cy="1676400"/>
                        </a:xfrm>
                        <a:prstGeom prst="rect">
                          <a:avLst/>
                        </a:prstGeom>
                      </p:spPr>
                    </p:pic>
                  </p:oleObj>
                </mc:Fallback>
              </mc:AlternateContent>
            </a:graphicData>
          </a:graphic>
        </p:graphicFrame>
      </p:grpSp>
      <p:sp>
        <p:nvSpPr>
          <p:cNvPr id="15" name="TextBox 14"/>
          <p:cNvSpPr txBox="1"/>
          <p:nvPr/>
        </p:nvSpPr>
        <p:spPr>
          <a:xfrm>
            <a:off x="1101321" y="5725221"/>
            <a:ext cx="2137950" cy="369332"/>
          </a:xfrm>
          <a:prstGeom prst="rect">
            <a:avLst/>
          </a:prstGeom>
          <a:noFill/>
        </p:spPr>
        <p:txBody>
          <a:bodyPr wrap="none" rtlCol="0">
            <a:spAutoFit/>
          </a:bodyPr>
          <a:lstStyle/>
          <a:p>
            <a:r>
              <a:rPr lang="en-US" dirty="0" smtClean="0"/>
              <a:t>Best fitting parabola:</a:t>
            </a:r>
            <a:endParaRPr lang="en-US" dirty="0"/>
          </a:p>
        </p:txBody>
      </p:sp>
    </p:spTree>
    <p:extLst>
      <p:ext uri="{BB962C8B-B14F-4D97-AF65-F5344CB8AC3E}">
        <p14:creationId xmlns:p14="http://schemas.microsoft.com/office/powerpoint/2010/main" val="899178195"/>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Least-Squares Example 1(Quadratic fit)</a:t>
            </a:r>
            <a:endParaRPr lang="en-US" dirty="0"/>
          </a:p>
        </p:txBody>
      </p:sp>
      <p:pic>
        <p:nvPicPr>
          <p:cNvPr id="8" name="Picture 7" descr="TP_tmp.png"/>
          <p:cNvPicPr>
            <a:picLocks noChangeAspect="1"/>
          </p:cNvPicPr>
          <p:nvPr>
            <p:custDataLst>
              <p:tags r:id="rId1"/>
            </p:custDataLst>
          </p:nvPr>
        </p:nvPicPr>
        <p:blipFill>
          <a:blip r:embed="rId3">
            <a:extLst>
              <a:ext uri="{28A0092B-C50C-407E-A947-70E740481C1C}">
                <a14:useLocalDpi xmlns:a14="http://schemas.microsoft.com/office/drawing/2010/main" val="0"/>
              </a:ext>
            </a:extLst>
          </a:blip>
          <a:stretch>
            <a:fillRect/>
          </a:stretch>
        </p:blipFill>
        <p:spPr bwMode="auto">
          <a:xfrm>
            <a:off x="1545168" y="5800047"/>
            <a:ext cx="4950563" cy="330038"/>
          </a:xfrm>
          <a:prstGeom prst="rect">
            <a:avLst/>
          </a:prstGeom>
          <a:noFill/>
          <a:ln/>
          <a:effectLst/>
          <a:extLst>
            <a:ext uri="{909E8E84-426E-40dd-AFC4-6F175D3DCCD1}">
              <a14:hiddenFill xmlns:a14="http://schemas.microsoft.com/office/drawing/2010/main">
                <a:pattFill prst="pct5">
                  <a:fgClr>
                    <a:srgbClr val="FFFFFF">
                      <a:alpha val="0"/>
                    </a:srgbClr>
                  </a:fgClr>
                  <a:bgClr>
                    <a:srgbClr val="FFFFFF">
                      <a:alpha val="0"/>
                    </a:srgbClr>
                  </a:bgClr>
                </a:pattFill>
              </a14:hiddenFill>
            </a:ext>
            <a:ext uri="{AF507438-7753-43e0-B8FC-AC1667EBCBE1}">
              <a14:hiddenEffects xmlns:a14="http://schemas.microsoft.com/office/drawing/2010/main">
                <a:effectLst>
                  <a:outerShdw blurRad="63500" dist="37357" dir="2700000" rotWithShape="0">
                    <a:scrgbClr r="0" g="0" b="0"/>
                  </a:outerShdw>
                </a:effectLst>
              </a14:hiddenEffects>
            </a:ext>
            <a:ext uri="{31F19639-BCED-4a60-ADC4-E9642A236FB7}">
              <a14:hiddenScene3d xmlns:a14="http://schemas.microsoft.com/office/drawing/2010/main">
                <a:camera prst="orthographicFront">
                  <a:rot lat="0" lon="0" rev="0"/>
                </a:camera>
                <a:lightRig rig="threePt" dir="t">
                  <a:rot lat="0" lon="0" rev="0"/>
                </a:lightRig>
              </a14:hiddenScene3d>
            </a:ext>
            <a:ext uri="{E45631CC-5BF2-4c18-A39C-3461C7D3F71A}">
              <a14:hiddenSp3d xmlns:a14="http://schemas.microsoft.com/office/drawing/2010/main" extrusionH="457200">
                <a:contourClr>
                  <a:srgbClr val="000000"/>
                </a:contourClr>
              </a14:hiddenSp3d>
            </a:ext>
            <a:ext uri="{53640926-AAD7-44d8-BBD7-CCE9431645EC}">
              <a14:shadowObscured xmlns:a14="http://schemas.microsoft.com/office/drawing/2010/main"/>
            </a:ext>
          </a:extLst>
        </p:spPr>
      </p:pic>
      <p:sp>
        <p:nvSpPr>
          <p:cNvPr id="7" name="TextBox 6"/>
          <p:cNvSpPr txBox="1"/>
          <p:nvPr/>
        </p:nvSpPr>
        <p:spPr>
          <a:xfrm>
            <a:off x="228600" y="5257800"/>
            <a:ext cx="3631572" cy="400110"/>
          </a:xfrm>
          <a:prstGeom prst="rect">
            <a:avLst/>
          </a:prstGeom>
          <a:noFill/>
        </p:spPr>
        <p:txBody>
          <a:bodyPr wrap="none" rtlCol="0">
            <a:spAutoFit/>
          </a:bodyPr>
          <a:lstStyle/>
          <a:p>
            <a:r>
              <a:rPr lang="en-US" sz="2000" dirty="0" smtClean="0"/>
              <a:t>Estimated value for 16 fishermen</a:t>
            </a:r>
            <a:endParaRPr lang="en-US" sz="2000" dirty="0"/>
          </a:p>
        </p:txBody>
      </p:sp>
      <p:pic>
        <p:nvPicPr>
          <p:cNvPr id="5" name="Picture 4" descr="f12-09.eps"/>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16438" y="1417638"/>
            <a:ext cx="4079293" cy="3027929"/>
          </a:xfrm>
          <a:prstGeom prst="rect">
            <a:avLst/>
          </a:prstGeom>
        </p:spPr>
      </p:pic>
    </p:spTree>
    <p:extLst>
      <p:ext uri="{BB962C8B-B14F-4D97-AF65-F5344CB8AC3E}">
        <p14:creationId xmlns:p14="http://schemas.microsoft.com/office/powerpoint/2010/main" val="3265068091"/>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Warning!</a:t>
            </a:r>
            <a:endParaRPr lang="en-US" dirty="0"/>
          </a:p>
        </p:txBody>
      </p:sp>
      <p:sp>
        <p:nvSpPr>
          <p:cNvPr id="3" name="Content Placeholder 2"/>
          <p:cNvSpPr>
            <a:spLocks noGrp="1"/>
          </p:cNvSpPr>
          <p:nvPr>
            <p:ph idx="1"/>
          </p:nvPr>
        </p:nvSpPr>
        <p:spPr/>
        <p:txBody>
          <a:bodyPr/>
          <a:lstStyle/>
          <a:p>
            <a:r>
              <a:rPr lang="en-US" dirty="0" smtClean="0"/>
              <a:t>In our example, the quadratic polynomial appears to be more accurate; however, using a higher degree polynomial does not guarantee better results. As the dimensions of the </a:t>
            </a:r>
            <a:r>
              <a:rPr lang="en-US" dirty="0" err="1" smtClean="0"/>
              <a:t>Vandermonde</a:t>
            </a:r>
            <a:r>
              <a:rPr lang="en-US" dirty="0" smtClean="0"/>
              <a:t> matrices get larger, they become </a:t>
            </a:r>
            <a:r>
              <a:rPr lang="en-US" i="1" dirty="0" smtClean="0"/>
              <a:t>ill-conditioned</a:t>
            </a:r>
            <a:r>
              <a:rPr lang="en-US" dirty="0" smtClean="0"/>
              <a:t>.</a:t>
            </a:r>
          </a:p>
        </p:txBody>
      </p:sp>
    </p:spTree>
    <p:extLst>
      <p:ext uri="{BB962C8B-B14F-4D97-AF65-F5344CB8AC3E}">
        <p14:creationId xmlns:p14="http://schemas.microsoft.com/office/powerpoint/2010/main" val="3116370802"/>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normAutofit fontScale="90000"/>
          </a:bodyPr>
          <a:lstStyle/>
          <a:p>
            <a:r>
              <a:rPr lang="en-US" dirty="0" smtClean="0"/>
              <a:t>The MATLAB Function </a:t>
            </a:r>
            <a:r>
              <a:rPr lang="en-US" dirty="0" err="1" smtClean="0">
                <a:latin typeface="Courier New" pitchFamily="49" charset="0"/>
                <a:cs typeface="Courier New" pitchFamily="49" charset="0"/>
              </a:rPr>
              <a:t>vandermonde</a:t>
            </a:r>
            <a:endParaRPr lang="en-US" dirty="0"/>
          </a:p>
        </p:txBody>
      </p:sp>
      <p:sp>
        <p:nvSpPr>
          <p:cNvPr id="3" name="Content Placeholder 2"/>
          <p:cNvSpPr>
            <a:spLocks noGrp="1"/>
          </p:cNvSpPr>
          <p:nvPr>
            <p:ph idx="1"/>
          </p:nvPr>
        </p:nvSpPr>
        <p:spPr>
          <a:xfrm>
            <a:off x="457200" y="1143000"/>
            <a:ext cx="8229600" cy="4525963"/>
          </a:xfrm>
        </p:spPr>
        <p:txBody>
          <a:bodyPr/>
          <a:lstStyle/>
          <a:p>
            <a:r>
              <a:rPr lang="en-US" dirty="0" smtClean="0"/>
              <a:t>The  following function computes the </a:t>
            </a:r>
            <a:r>
              <a:rPr lang="en-US" dirty="0" err="1" smtClean="0"/>
              <a:t>Vandermonde</a:t>
            </a:r>
            <a:r>
              <a:rPr lang="en-US" dirty="0" smtClean="0"/>
              <a:t> matrix.</a:t>
            </a:r>
          </a:p>
          <a:p>
            <a:pPr>
              <a:buNone/>
            </a:pPr>
            <a:endParaRPr lang="en-US" dirty="0">
              <a:latin typeface="Courier New" pitchFamily="49" charset="0"/>
              <a:cs typeface="Courier New" pitchFamily="49" charset="0"/>
            </a:endParaRPr>
          </a:p>
        </p:txBody>
      </p:sp>
      <p:sp>
        <p:nvSpPr>
          <p:cNvPr id="4" name="TextBox 3"/>
          <p:cNvSpPr txBox="1"/>
          <p:nvPr/>
        </p:nvSpPr>
        <p:spPr>
          <a:xfrm>
            <a:off x="0" y="2297172"/>
            <a:ext cx="9144000" cy="4339650"/>
          </a:xfrm>
          <a:prstGeom prst="rect">
            <a:avLst/>
          </a:prstGeom>
          <a:noFill/>
        </p:spPr>
        <p:txBody>
          <a:bodyPr wrap="square" rtlCol="0">
            <a:spAutoFit/>
          </a:bodyPr>
          <a:lstStyle/>
          <a:p>
            <a:r>
              <a:rPr lang="en-US" sz="1600" dirty="0" smtClean="0">
                <a:latin typeface="Courier New" pitchFamily="49" charset="0"/>
                <a:cs typeface="Courier New" pitchFamily="49" charset="0"/>
              </a:rPr>
              <a:t>function V = </a:t>
            </a:r>
            <a:r>
              <a:rPr lang="en-US" sz="1600" dirty="0" err="1" smtClean="0">
                <a:latin typeface="Courier New" pitchFamily="49" charset="0"/>
                <a:cs typeface="Courier New" pitchFamily="49" charset="0"/>
              </a:rPr>
              <a:t>vandermonde</a:t>
            </a:r>
            <a:r>
              <a:rPr lang="en-US" sz="1600" dirty="0" smtClean="0">
                <a:latin typeface="Courier New" pitchFamily="49" charset="0"/>
                <a:cs typeface="Courier New" pitchFamily="49" charset="0"/>
              </a:rPr>
              <a:t>(x, m)</a:t>
            </a:r>
          </a:p>
          <a:p>
            <a:r>
              <a:rPr lang="en-US" sz="1600" dirty="0" smtClean="0">
                <a:latin typeface="Courier New" pitchFamily="49" charset="0"/>
                <a:cs typeface="Courier New" pitchFamily="49" charset="0"/>
              </a:rPr>
              <a:t>%</a:t>
            </a:r>
            <a:r>
              <a:rPr lang="en-US" sz="1600" dirty="0" err="1" smtClean="0">
                <a:latin typeface="Courier New" pitchFamily="49" charset="0"/>
                <a:cs typeface="Courier New" pitchFamily="49" charset="0"/>
              </a:rPr>
              <a:t>vandermonde</a:t>
            </a:r>
            <a:r>
              <a:rPr lang="en-US" sz="1600" dirty="0" smtClean="0">
                <a:latin typeface="Courier New" pitchFamily="49" charset="0"/>
                <a:cs typeface="Courier New" pitchFamily="49" charset="0"/>
              </a:rPr>
              <a:t> Compute the </a:t>
            </a:r>
            <a:r>
              <a:rPr lang="en-US" sz="1600" dirty="0" err="1" smtClean="0">
                <a:latin typeface="Courier New" pitchFamily="49" charset="0"/>
                <a:cs typeface="Courier New" pitchFamily="49" charset="0"/>
              </a:rPr>
              <a:t>Vandermonde</a:t>
            </a:r>
            <a:r>
              <a:rPr lang="en-US" sz="1600" dirty="0" smtClean="0">
                <a:latin typeface="Courier New" pitchFamily="49" charset="0"/>
                <a:cs typeface="Courier New" pitchFamily="49" charset="0"/>
              </a:rPr>
              <a:t> matrix.</a:t>
            </a:r>
          </a:p>
          <a:p>
            <a:r>
              <a:rPr lang="en-US" sz="1600" dirty="0" smtClean="0">
                <a:latin typeface="Courier New" pitchFamily="49" charset="0"/>
                <a:cs typeface="Courier New" pitchFamily="49" charset="0"/>
              </a:rPr>
              <a:t>%</a:t>
            </a:r>
          </a:p>
          <a:p>
            <a:r>
              <a:rPr lang="en-US" sz="1600" dirty="0" smtClean="0">
                <a:latin typeface="Courier New" pitchFamily="49" charset="0"/>
                <a:cs typeface="Courier New" pitchFamily="49" charset="0"/>
              </a:rPr>
              <a:t>%   V = </a:t>
            </a:r>
            <a:r>
              <a:rPr lang="en-US" sz="1600" dirty="0" err="1" smtClean="0">
                <a:latin typeface="Courier New" pitchFamily="49" charset="0"/>
                <a:cs typeface="Courier New" pitchFamily="49" charset="0"/>
              </a:rPr>
              <a:t>vandermonde</a:t>
            </a:r>
            <a:r>
              <a:rPr lang="en-US" sz="1600" dirty="0" smtClean="0">
                <a:latin typeface="Courier New" pitchFamily="49" charset="0"/>
                <a:cs typeface="Courier New" pitchFamily="49" charset="0"/>
              </a:rPr>
              <a:t>(</a:t>
            </a:r>
            <a:r>
              <a:rPr lang="en-US" sz="1600" dirty="0" err="1" smtClean="0">
                <a:latin typeface="Courier New" pitchFamily="49" charset="0"/>
                <a:cs typeface="Courier New" pitchFamily="49" charset="0"/>
              </a:rPr>
              <a:t>x,m</a:t>
            </a:r>
            <a:r>
              <a:rPr lang="en-US" sz="1600" dirty="0" smtClean="0">
                <a:latin typeface="Courier New" pitchFamily="49" charset="0"/>
                <a:cs typeface="Courier New" pitchFamily="49" charset="0"/>
              </a:rPr>
              <a:t>) forms the </a:t>
            </a:r>
            <a:r>
              <a:rPr lang="en-US" sz="1600" dirty="0" err="1" smtClean="0">
                <a:latin typeface="Courier New" pitchFamily="49" charset="0"/>
                <a:cs typeface="Courier New" pitchFamily="49" charset="0"/>
              </a:rPr>
              <a:t>Vandermonde</a:t>
            </a:r>
            <a:r>
              <a:rPr lang="en-US" sz="1600" dirty="0" smtClean="0">
                <a:latin typeface="Courier New" pitchFamily="49" charset="0"/>
                <a:cs typeface="Courier New" pitchFamily="49" charset="0"/>
              </a:rPr>
              <a:t> matrix for a polynomial</a:t>
            </a:r>
          </a:p>
          <a:p>
            <a:r>
              <a:rPr lang="en-US" sz="1600" dirty="0" smtClean="0">
                <a:latin typeface="Courier New" pitchFamily="49" charset="0"/>
                <a:cs typeface="Courier New" pitchFamily="49" charset="0"/>
              </a:rPr>
              <a:t>%   of degree m with the x-axis data in vector x. V is an n x (m+1)</a:t>
            </a:r>
          </a:p>
          <a:p>
            <a:r>
              <a:rPr lang="en-US" sz="1600" dirty="0" smtClean="0">
                <a:latin typeface="Courier New" pitchFamily="49" charset="0"/>
                <a:cs typeface="Courier New" pitchFamily="49" charset="0"/>
              </a:rPr>
              <a:t>%   matrix, with powers of x-components in columns 2 through (m+1).</a:t>
            </a:r>
          </a:p>
          <a:p>
            <a:endParaRPr lang="en-US" sz="1600" dirty="0">
              <a:latin typeface="Courier New" pitchFamily="49" charset="0"/>
              <a:cs typeface="Courier New" pitchFamily="49" charset="0"/>
            </a:endParaRPr>
          </a:p>
          <a:p>
            <a:r>
              <a:rPr lang="en-US" sz="1600" dirty="0" smtClean="0">
                <a:latin typeface="Courier New" pitchFamily="49" charset="0"/>
                <a:cs typeface="Courier New" pitchFamily="49" charset="0"/>
              </a:rPr>
              <a:t>   n = length(x);</a:t>
            </a:r>
          </a:p>
          <a:p>
            <a:r>
              <a:rPr lang="en-US" sz="1600" dirty="0" smtClean="0">
                <a:latin typeface="Courier New" pitchFamily="49" charset="0"/>
                <a:cs typeface="Courier New" pitchFamily="49" charset="0"/>
              </a:rPr>
              <a:t>   V = ones(n, m+1);</a:t>
            </a:r>
          </a:p>
          <a:p>
            <a:r>
              <a:rPr lang="en-US" sz="1600" dirty="0" smtClean="0">
                <a:latin typeface="Courier New" pitchFamily="49" charset="0"/>
                <a:cs typeface="Courier New" pitchFamily="49" charset="0"/>
              </a:rPr>
              <a:t>   y = zeros(n,1);</a:t>
            </a:r>
          </a:p>
          <a:p>
            <a:r>
              <a:rPr lang="en-US" sz="1600" dirty="0" smtClean="0">
                <a:latin typeface="Courier New" pitchFamily="49" charset="0"/>
                <a:cs typeface="Courier New" pitchFamily="49" charset="0"/>
              </a:rPr>
              <a:t>   y = x;</a:t>
            </a:r>
          </a:p>
          <a:p>
            <a:r>
              <a:rPr lang="en-US" sz="1600" dirty="0" smtClean="0">
                <a:latin typeface="Courier New" pitchFamily="49" charset="0"/>
                <a:cs typeface="Courier New" pitchFamily="49" charset="0"/>
              </a:rPr>
              <a:t>   for </a:t>
            </a:r>
            <a:r>
              <a:rPr lang="en-US" sz="1600" dirty="0" err="1" smtClean="0">
                <a:latin typeface="Courier New" pitchFamily="49" charset="0"/>
                <a:cs typeface="Courier New" pitchFamily="49" charset="0"/>
              </a:rPr>
              <a:t>i</a:t>
            </a:r>
            <a:r>
              <a:rPr lang="en-US" sz="1600" dirty="0" smtClean="0">
                <a:latin typeface="Courier New" pitchFamily="49" charset="0"/>
                <a:cs typeface="Courier New" pitchFamily="49" charset="0"/>
              </a:rPr>
              <a:t> = 2:m+1</a:t>
            </a:r>
          </a:p>
          <a:p>
            <a:r>
              <a:rPr lang="en-US" sz="1600" dirty="0" smtClean="0">
                <a:latin typeface="Courier New" pitchFamily="49" charset="0"/>
                <a:cs typeface="Courier New" pitchFamily="49" charset="0"/>
              </a:rPr>
              <a:t>      V(:,</a:t>
            </a:r>
            <a:r>
              <a:rPr lang="en-US" sz="1600" dirty="0" err="1" smtClean="0">
                <a:latin typeface="Courier New" pitchFamily="49" charset="0"/>
                <a:cs typeface="Courier New" pitchFamily="49" charset="0"/>
              </a:rPr>
              <a:t>i</a:t>
            </a:r>
            <a:r>
              <a:rPr lang="en-US" sz="1600" dirty="0" smtClean="0">
                <a:latin typeface="Courier New" pitchFamily="49" charset="0"/>
                <a:cs typeface="Courier New" pitchFamily="49" charset="0"/>
              </a:rPr>
              <a:t>) = y;</a:t>
            </a:r>
          </a:p>
          <a:p>
            <a:r>
              <a:rPr lang="en-US" sz="1600" dirty="0" smtClean="0">
                <a:latin typeface="Courier New" pitchFamily="49" charset="0"/>
                <a:cs typeface="Courier New" pitchFamily="49" charset="0"/>
              </a:rPr>
              <a:t>      y = y.*x;</a:t>
            </a:r>
          </a:p>
          <a:p>
            <a:r>
              <a:rPr lang="en-US" sz="1600" dirty="0" smtClean="0">
                <a:latin typeface="Courier New" pitchFamily="49" charset="0"/>
                <a:cs typeface="Courier New" pitchFamily="49" charset="0"/>
              </a:rPr>
              <a:t>   end</a:t>
            </a:r>
          </a:p>
          <a:p>
            <a:endParaRPr lang="en-US" dirty="0" smtClean="0"/>
          </a:p>
          <a:p>
            <a:endParaRPr lang="en-US" dirty="0">
              <a:latin typeface="Courier New" pitchFamily="49" charset="0"/>
              <a:cs typeface="Courier New" pitchFamily="49" charset="0"/>
            </a:endParaRPr>
          </a:p>
        </p:txBody>
      </p:sp>
    </p:spTree>
    <p:extLst>
      <p:ext uri="{BB962C8B-B14F-4D97-AF65-F5344CB8AC3E}">
        <p14:creationId xmlns:p14="http://schemas.microsoft.com/office/powerpoint/2010/main" val="1758744869"/>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Least-Squares Example 2</a:t>
            </a:r>
            <a:endParaRPr lang="en-US" dirty="0"/>
          </a:p>
        </p:txBody>
      </p:sp>
      <p:pic>
        <p:nvPicPr>
          <p:cNvPr id="4" name="Picture 3" descr="TP_tmp.png"/>
          <p:cNvPicPr>
            <a:picLocks noChangeAspect="1"/>
          </p:cNvPicPr>
          <p:nvPr>
            <p:custDataLst>
              <p:tags r:id="rId1"/>
            </p:custDataLst>
          </p:nvPr>
        </p:nvPicPr>
        <p:blipFill>
          <a:blip r:embed="rId3">
            <a:extLst>
              <a:ext uri="{28A0092B-C50C-407E-A947-70E740481C1C}">
                <a14:useLocalDpi xmlns:a14="http://schemas.microsoft.com/office/drawing/2010/main" val="0"/>
              </a:ext>
            </a:extLst>
          </a:blip>
          <a:stretch>
            <a:fillRect/>
          </a:stretch>
        </p:blipFill>
        <p:spPr>
          <a:xfrm>
            <a:off x="205157" y="1417638"/>
            <a:ext cx="8686800" cy="2423160"/>
          </a:xfrm>
          <a:prstGeom prst="rect">
            <a:avLst/>
          </a:prstGeom>
        </p:spPr>
      </p:pic>
    </p:spTree>
    <p:extLst>
      <p:ext uri="{BB962C8B-B14F-4D97-AF65-F5344CB8AC3E}">
        <p14:creationId xmlns:p14="http://schemas.microsoft.com/office/powerpoint/2010/main" val="3112596497"/>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670"/>
            <a:ext cx="8229600" cy="1143000"/>
          </a:xfrm>
        </p:spPr>
        <p:txBody>
          <a:bodyPr>
            <a:normAutofit fontScale="90000"/>
          </a:bodyPr>
          <a:lstStyle/>
          <a:p>
            <a:r>
              <a:rPr lang="en-US" dirty="0" smtClean="0"/>
              <a:t>Least-Squares Example 2</a:t>
            </a:r>
            <a:br>
              <a:rPr lang="en-US" dirty="0" smtClean="0"/>
            </a:br>
            <a:r>
              <a:rPr lang="en-US" dirty="0" smtClean="0"/>
              <a:t>(MATLAB code)</a:t>
            </a:r>
            <a:endParaRPr lang="en-US" dirty="0"/>
          </a:p>
        </p:txBody>
      </p:sp>
      <p:sp>
        <p:nvSpPr>
          <p:cNvPr id="4" name="TextBox 3"/>
          <p:cNvSpPr txBox="1"/>
          <p:nvPr/>
        </p:nvSpPr>
        <p:spPr>
          <a:xfrm>
            <a:off x="217057" y="1154968"/>
            <a:ext cx="8926943" cy="4524316"/>
          </a:xfrm>
          <a:prstGeom prst="rect">
            <a:avLst/>
          </a:prstGeom>
          <a:noFill/>
        </p:spPr>
        <p:txBody>
          <a:bodyPr wrap="none" rtlCol="0">
            <a:spAutoFit/>
          </a:bodyPr>
          <a:lstStyle/>
          <a:p>
            <a:r>
              <a:rPr lang="en-US" sz="1600" dirty="0" smtClean="0">
                <a:latin typeface="Courier New"/>
                <a:cs typeface="Courier New"/>
              </a:rPr>
              <a:t>&gt;&gt; t = 0:10:100;</a:t>
            </a:r>
          </a:p>
          <a:p>
            <a:r>
              <a:rPr lang="en-US" sz="1600" dirty="0" smtClean="0">
                <a:latin typeface="Courier New"/>
                <a:cs typeface="Courier New"/>
              </a:rPr>
              <a:t>&gt;&gt; V = </a:t>
            </a:r>
            <a:r>
              <a:rPr lang="en-US" sz="1600" dirty="0" err="1" smtClean="0">
                <a:latin typeface="Courier New"/>
                <a:cs typeface="Courier New"/>
              </a:rPr>
              <a:t>vandermonde</a:t>
            </a:r>
            <a:r>
              <a:rPr lang="en-US" sz="1600" dirty="0" smtClean="0">
                <a:latin typeface="Courier New"/>
                <a:cs typeface="Courier New"/>
              </a:rPr>
              <a:t>(t,1);</a:t>
            </a:r>
          </a:p>
          <a:p>
            <a:r>
              <a:rPr lang="en-US" sz="1600" dirty="0" smtClean="0">
                <a:latin typeface="Courier New"/>
                <a:cs typeface="Courier New"/>
              </a:rPr>
              <a:t>&gt;&gt; p = [.94 .96 1 1.05 1.07 1.09 1.14 1.17 1.21 1.24 1.28]';</a:t>
            </a:r>
          </a:p>
          <a:p>
            <a:r>
              <a:rPr lang="en-US" sz="1600" dirty="0" smtClean="0">
                <a:latin typeface="Courier New"/>
                <a:cs typeface="Courier New"/>
              </a:rPr>
              <a:t>&gt;&gt; b = V'*p;</a:t>
            </a:r>
          </a:p>
          <a:p>
            <a:r>
              <a:rPr lang="en-US" sz="1600" dirty="0" smtClean="0">
                <a:latin typeface="Courier New"/>
                <a:cs typeface="Courier New"/>
              </a:rPr>
              <a:t>&gt;&gt; a = (V'*V)\b</a:t>
            </a:r>
          </a:p>
          <a:p>
            <a:endParaRPr lang="en-US" sz="1600" dirty="0" smtClean="0">
              <a:latin typeface="Courier New"/>
              <a:cs typeface="Courier New"/>
            </a:endParaRPr>
          </a:p>
          <a:p>
            <a:r>
              <a:rPr lang="en-US" sz="1600" dirty="0" smtClean="0">
                <a:latin typeface="Courier New"/>
                <a:cs typeface="Courier New"/>
              </a:rPr>
              <a:t>a =    0.9336    0.0034</a:t>
            </a:r>
          </a:p>
          <a:p>
            <a:endParaRPr lang="en-US" sz="1600" dirty="0" smtClean="0">
              <a:latin typeface="Courier New"/>
              <a:cs typeface="Courier New"/>
            </a:endParaRPr>
          </a:p>
          <a:p>
            <a:r>
              <a:rPr lang="en-US" sz="1600" dirty="0" smtClean="0">
                <a:latin typeface="Courier New"/>
                <a:cs typeface="Courier New"/>
              </a:rPr>
              <a:t>&gt;&gt; </a:t>
            </a:r>
            <a:r>
              <a:rPr lang="en-US" sz="1600" dirty="0" err="1" smtClean="0">
                <a:latin typeface="Courier New"/>
                <a:cs typeface="Courier New"/>
              </a:rPr>
              <a:t>abszero_approx</a:t>
            </a:r>
            <a:r>
              <a:rPr lang="en-US" sz="1600" dirty="0" smtClean="0">
                <a:latin typeface="Courier New"/>
                <a:cs typeface="Courier New"/>
              </a:rPr>
              <a:t> = -a(1)/a(2)</a:t>
            </a:r>
          </a:p>
          <a:p>
            <a:endParaRPr lang="en-US" sz="1600" dirty="0" smtClean="0">
              <a:latin typeface="Courier New"/>
              <a:cs typeface="Courier New"/>
            </a:endParaRPr>
          </a:p>
          <a:p>
            <a:r>
              <a:rPr lang="en-US" sz="1600" dirty="0" err="1" smtClean="0">
                <a:latin typeface="Courier New"/>
                <a:cs typeface="Courier New"/>
              </a:rPr>
              <a:t>abszero_approx</a:t>
            </a:r>
            <a:r>
              <a:rPr lang="en-US" sz="1600" dirty="0" smtClean="0">
                <a:latin typeface="Courier New"/>
                <a:cs typeface="Courier New"/>
              </a:rPr>
              <a:t> = -273.1383</a:t>
            </a:r>
          </a:p>
          <a:p>
            <a:endParaRPr lang="en-US" sz="1600" dirty="0" smtClean="0">
              <a:latin typeface="Courier New"/>
              <a:cs typeface="Courier New"/>
            </a:endParaRPr>
          </a:p>
          <a:p>
            <a:r>
              <a:rPr lang="en-US" sz="1600" dirty="0" smtClean="0">
                <a:latin typeface="Courier New"/>
                <a:cs typeface="Courier New"/>
              </a:rPr>
              <a:t>&gt;&gt; temp = [-300 100];</a:t>
            </a:r>
          </a:p>
          <a:p>
            <a:r>
              <a:rPr lang="en-US" sz="1600" dirty="0" smtClean="0">
                <a:latin typeface="Courier New"/>
                <a:cs typeface="Courier New"/>
              </a:rPr>
              <a:t>&gt;&gt; plot(t, p, 'o', temp, a(2)*temp + a(1));</a:t>
            </a:r>
          </a:p>
          <a:p>
            <a:r>
              <a:rPr lang="en-US" sz="1600" dirty="0" smtClean="0">
                <a:latin typeface="Courier New"/>
                <a:cs typeface="Courier New"/>
              </a:rPr>
              <a:t>&gt;&gt; </a:t>
            </a:r>
            <a:r>
              <a:rPr lang="en-US" sz="1600" dirty="0" err="1" smtClean="0">
                <a:latin typeface="Courier New"/>
                <a:cs typeface="Courier New"/>
              </a:rPr>
              <a:t>xlabel</a:t>
            </a:r>
            <a:r>
              <a:rPr lang="en-US" sz="1600" dirty="0" smtClean="0">
                <a:latin typeface="Courier New"/>
                <a:cs typeface="Courier New"/>
              </a:rPr>
              <a:t>('temperature (C)');</a:t>
            </a:r>
          </a:p>
          <a:p>
            <a:r>
              <a:rPr lang="en-US" sz="1600" dirty="0" smtClean="0">
                <a:latin typeface="Courier New"/>
                <a:cs typeface="Courier New"/>
              </a:rPr>
              <a:t>&gt;&gt; </a:t>
            </a:r>
            <a:r>
              <a:rPr lang="en-US" sz="1600" dirty="0" err="1" smtClean="0">
                <a:latin typeface="Courier New"/>
                <a:cs typeface="Courier New"/>
              </a:rPr>
              <a:t>ylabel</a:t>
            </a:r>
            <a:r>
              <a:rPr lang="en-US" sz="1600" dirty="0" smtClean="0">
                <a:latin typeface="Courier New"/>
                <a:cs typeface="Courier New"/>
              </a:rPr>
              <a:t>('pressure (</a:t>
            </a:r>
            <a:r>
              <a:rPr lang="en-US" sz="1600" dirty="0" err="1" smtClean="0">
                <a:latin typeface="Courier New"/>
                <a:cs typeface="Courier New"/>
              </a:rPr>
              <a:t>atm</a:t>
            </a:r>
            <a:r>
              <a:rPr lang="en-US" sz="1600" dirty="0" smtClean="0">
                <a:latin typeface="Courier New"/>
                <a:cs typeface="Courier New"/>
              </a:rPr>
              <a:t>)');</a:t>
            </a:r>
          </a:p>
          <a:p>
            <a:r>
              <a:rPr lang="en-US" sz="1600" dirty="0" smtClean="0">
                <a:latin typeface="Courier New"/>
                <a:cs typeface="Courier New"/>
              </a:rPr>
              <a:t>&gt;&gt; title('Extrapolation of Regression Line to Estimate Absolute Zero');</a:t>
            </a:r>
          </a:p>
          <a:p>
            <a:endParaRPr lang="en-US" sz="1600" dirty="0">
              <a:latin typeface="Courier New"/>
              <a:cs typeface="Courier New"/>
            </a:endParaRPr>
          </a:p>
        </p:txBody>
      </p:sp>
    </p:spTree>
    <p:extLst>
      <p:ext uri="{BB962C8B-B14F-4D97-AF65-F5344CB8AC3E}">
        <p14:creationId xmlns:p14="http://schemas.microsoft.com/office/powerpoint/2010/main" val="339808455"/>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Least-Squares Example 2</a:t>
            </a:r>
            <a:br>
              <a:rPr lang="en-US" dirty="0" smtClean="0"/>
            </a:br>
            <a:r>
              <a:rPr lang="en-US" dirty="0" smtClean="0"/>
              <a:t>(MATLAB code)</a:t>
            </a:r>
            <a:endParaRPr lang="en-US" dirty="0"/>
          </a:p>
        </p:txBody>
      </p:sp>
      <p:pic>
        <p:nvPicPr>
          <p:cNvPr id="4" name="Picture 3"/>
          <p:cNvPicPr>
            <a:picLocks noChangeAspect="1"/>
          </p:cNvPicPr>
          <p:nvPr/>
        </p:nvPicPr>
        <p:blipFill>
          <a:blip r:embed="rId2"/>
          <a:stretch>
            <a:fillRect/>
          </a:stretch>
        </p:blipFill>
        <p:spPr>
          <a:xfrm>
            <a:off x="1016000" y="1417638"/>
            <a:ext cx="7112000" cy="5334000"/>
          </a:xfrm>
          <a:prstGeom prst="rect">
            <a:avLst/>
          </a:prstGeom>
        </p:spPr>
      </p:pic>
    </p:spTree>
    <p:extLst>
      <p:ext uri="{BB962C8B-B14F-4D97-AF65-F5344CB8AC3E}">
        <p14:creationId xmlns:p14="http://schemas.microsoft.com/office/powerpoint/2010/main" val="2009801843"/>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Least-Squares Example 3</a:t>
            </a:r>
            <a:endParaRPr lang="en-US" dirty="0"/>
          </a:p>
        </p:txBody>
      </p:sp>
      <p:sp>
        <p:nvSpPr>
          <p:cNvPr id="3" name="Content Placeholder 2"/>
          <p:cNvSpPr>
            <a:spLocks noGrp="1"/>
          </p:cNvSpPr>
          <p:nvPr>
            <p:ph idx="1"/>
          </p:nvPr>
        </p:nvSpPr>
        <p:spPr/>
        <p:txBody>
          <a:bodyPr/>
          <a:lstStyle/>
          <a:p>
            <a:r>
              <a:rPr lang="en-US" dirty="0" smtClean="0"/>
              <a:t>It is possible to use linear least-squares to approximate data the has an exponential or other shape. For instance, fit a function</a:t>
            </a:r>
            <a:br>
              <a:rPr lang="en-US" dirty="0" smtClean="0"/>
            </a:br>
            <a:r>
              <a:rPr lang="en-US" dirty="0" smtClean="0"/>
              <a:t/>
            </a:r>
            <a:br>
              <a:rPr lang="en-US" dirty="0" smtClean="0"/>
            </a:br>
            <a:r>
              <a:rPr lang="en-US" dirty="0" smtClean="0"/>
              <a:t/>
            </a:r>
            <a:br>
              <a:rPr lang="en-US" dirty="0" smtClean="0"/>
            </a:br>
            <a:r>
              <a:rPr lang="en-US" dirty="0" smtClean="0"/>
              <a:t>to the following data.</a:t>
            </a:r>
            <a:endParaRPr lang="en-US" dirty="0"/>
          </a:p>
        </p:txBody>
      </p:sp>
      <p:graphicFrame>
        <p:nvGraphicFramePr>
          <p:cNvPr id="4" name="Object 3"/>
          <p:cNvGraphicFramePr>
            <a:graphicFrameLocks noChangeAspect="1"/>
          </p:cNvGraphicFramePr>
          <p:nvPr/>
        </p:nvGraphicFramePr>
        <p:xfrm>
          <a:off x="3124200" y="3276600"/>
          <a:ext cx="1511559" cy="685800"/>
        </p:xfrm>
        <a:graphic>
          <a:graphicData uri="http://schemas.openxmlformats.org/presentationml/2006/ole">
            <mc:AlternateContent xmlns:mc="http://schemas.openxmlformats.org/markup-compatibility/2006">
              <mc:Choice xmlns:v="urn:schemas-microsoft-com:vml" Requires="v">
                <p:oleObj spid="_x0000_s20484" name="Equation" r:id="rId3" imgW="609480" imgH="266400" progId="Equation.DSMT4">
                  <p:embed/>
                </p:oleObj>
              </mc:Choice>
              <mc:Fallback>
                <p:oleObj name="Equation" r:id="rId3" imgW="609480" imgH="2664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24200" y="3276600"/>
                        <a:ext cx="1511559" cy="685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 name="Table 4"/>
          <p:cNvGraphicFramePr>
            <a:graphicFrameLocks noGrp="1"/>
          </p:cNvGraphicFramePr>
          <p:nvPr/>
        </p:nvGraphicFramePr>
        <p:xfrm>
          <a:off x="1524000" y="5029200"/>
          <a:ext cx="5225142" cy="741680"/>
        </p:xfrm>
        <a:graphic>
          <a:graphicData uri="http://schemas.openxmlformats.org/drawingml/2006/table">
            <a:tbl>
              <a:tblPr firstRow="1" bandRow="1">
                <a:tableStyleId>{5C22544A-7EE6-4342-B048-85BDC9FD1C3A}</a:tableStyleId>
              </a:tblPr>
              <a:tblGrid>
                <a:gridCol w="870857"/>
                <a:gridCol w="870857"/>
                <a:gridCol w="870857"/>
                <a:gridCol w="870857"/>
                <a:gridCol w="870857"/>
                <a:gridCol w="870857"/>
              </a:tblGrid>
              <a:tr h="370840">
                <a:tc>
                  <a:txBody>
                    <a:bodyPr/>
                    <a:lstStyle/>
                    <a:p>
                      <a:r>
                        <a:rPr lang="en-US" dirty="0" smtClean="0"/>
                        <a:t>1</a:t>
                      </a:r>
                      <a:endParaRPr lang="en-US" dirty="0"/>
                    </a:p>
                  </a:txBody>
                  <a:tcPr/>
                </a:tc>
                <a:tc>
                  <a:txBody>
                    <a:bodyPr/>
                    <a:lstStyle/>
                    <a:p>
                      <a:r>
                        <a:rPr lang="en-US" dirty="0" smtClean="0"/>
                        <a:t>3</a:t>
                      </a:r>
                      <a:endParaRPr lang="en-US" dirty="0"/>
                    </a:p>
                  </a:txBody>
                  <a:tcPr/>
                </a:tc>
                <a:tc>
                  <a:txBody>
                    <a:bodyPr/>
                    <a:lstStyle/>
                    <a:p>
                      <a:r>
                        <a:rPr lang="en-US" dirty="0" smtClean="0"/>
                        <a:t>5</a:t>
                      </a:r>
                      <a:endParaRPr lang="en-US" dirty="0"/>
                    </a:p>
                  </a:txBody>
                  <a:tcPr/>
                </a:tc>
                <a:tc>
                  <a:txBody>
                    <a:bodyPr/>
                    <a:lstStyle/>
                    <a:p>
                      <a:r>
                        <a:rPr lang="en-US" dirty="0" smtClean="0"/>
                        <a:t>6.5</a:t>
                      </a:r>
                      <a:endParaRPr lang="en-US" dirty="0"/>
                    </a:p>
                  </a:txBody>
                  <a:tcPr/>
                </a:tc>
                <a:tc>
                  <a:txBody>
                    <a:bodyPr/>
                    <a:lstStyle/>
                    <a:p>
                      <a:r>
                        <a:rPr lang="en-US" dirty="0" smtClean="0"/>
                        <a:t>8</a:t>
                      </a:r>
                      <a:endParaRPr lang="en-US" dirty="0"/>
                    </a:p>
                  </a:txBody>
                  <a:tcPr/>
                </a:tc>
                <a:tc>
                  <a:txBody>
                    <a:bodyPr/>
                    <a:lstStyle/>
                    <a:p>
                      <a:r>
                        <a:rPr lang="en-US" dirty="0" smtClean="0"/>
                        <a:t>15</a:t>
                      </a:r>
                      <a:endParaRPr lang="en-US" dirty="0"/>
                    </a:p>
                  </a:txBody>
                  <a:tcPr/>
                </a:tc>
              </a:tr>
              <a:tr h="370840">
                <a:tc>
                  <a:txBody>
                    <a:bodyPr/>
                    <a:lstStyle/>
                    <a:p>
                      <a:r>
                        <a:rPr lang="en-US" dirty="0" smtClean="0"/>
                        <a:t>0.3655</a:t>
                      </a:r>
                      <a:endParaRPr lang="en-US" dirty="0"/>
                    </a:p>
                  </a:txBody>
                  <a:tcPr/>
                </a:tc>
                <a:tc>
                  <a:txBody>
                    <a:bodyPr/>
                    <a:lstStyle/>
                    <a:p>
                      <a:r>
                        <a:rPr lang="en-US" dirty="0" smtClean="0"/>
                        <a:t>0.5436</a:t>
                      </a:r>
                      <a:endParaRPr lang="en-US" dirty="0"/>
                    </a:p>
                  </a:txBody>
                  <a:tcPr/>
                </a:tc>
                <a:tc>
                  <a:txBody>
                    <a:bodyPr/>
                    <a:lstStyle/>
                    <a:p>
                      <a:r>
                        <a:rPr lang="en-US" dirty="0" smtClean="0"/>
                        <a:t>0.8185</a:t>
                      </a:r>
                      <a:endParaRPr lang="en-US" dirty="0"/>
                    </a:p>
                  </a:txBody>
                  <a:tcPr/>
                </a:tc>
                <a:tc>
                  <a:txBody>
                    <a:bodyPr/>
                    <a:lstStyle/>
                    <a:p>
                      <a:r>
                        <a:rPr lang="en-US" dirty="0" smtClean="0"/>
                        <a:t>1.1010</a:t>
                      </a:r>
                      <a:endParaRPr lang="en-US" dirty="0"/>
                    </a:p>
                  </a:txBody>
                  <a:tcPr/>
                </a:tc>
                <a:tc>
                  <a:txBody>
                    <a:bodyPr/>
                    <a:lstStyle/>
                    <a:p>
                      <a:r>
                        <a:rPr lang="en-US" dirty="0" smtClean="0"/>
                        <a:t>1.4860</a:t>
                      </a:r>
                      <a:endParaRPr lang="en-US" dirty="0"/>
                    </a:p>
                  </a:txBody>
                  <a:tcPr/>
                </a:tc>
                <a:tc>
                  <a:txBody>
                    <a:bodyPr/>
                    <a:lstStyle/>
                    <a:p>
                      <a:r>
                        <a:rPr lang="en-US" dirty="0" smtClean="0"/>
                        <a:t>6.0260</a:t>
                      </a:r>
                      <a:endParaRPr lang="en-US" dirty="0"/>
                    </a:p>
                  </a:txBody>
                  <a:tcPr/>
                </a:tc>
              </a:tr>
            </a:tbl>
          </a:graphicData>
        </a:graphic>
      </p:graphicFrame>
    </p:spTree>
    <p:extLst>
      <p:ext uri="{BB962C8B-B14F-4D97-AF65-F5344CB8AC3E}">
        <p14:creationId xmlns:p14="http://schemas.microsoft.com/office/powerpoint/2010/main" val="905201614"/>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Fourier Series</a:t>
            </a:r>
            <a:endParaRPr lang="en-US" dirty="0"/>
          </a:p>
        </p:txBody>
      </p:sp>
      <p:sp>
        <p:nvSpPr>
          <p:cNvPr id="3" name="Content Placeholder 2"/>
          <p:cNvSpPr>
            <a:spLocks noGrp="1"/>
          </p:cNvSpPr>
          <p:nvPr>
            <p:ph idx="1"/>
          </p:nvPr>
        </p:nvSpPr>
        <p:spPr/>
        <p:txBody>
          <a:bodyPr/>
          <a:lstStyle/>
          <a:p>
            <a:r>
              <a:rPr lang="en-US" dirty="0" smtClean="0"/>
              <a:t>                                                    is an </a:t>
            </a:r>
            <a:br>
              <a:rPr lang="en-US" dirty="0" smtClean="0"/>
            </a:br>
            <a:endParaRPr lang="en-US" dirty="0" smtClean="0"/>
          </a:p>
          <a:p>
            <a:pPr marL="0" indent="0">
              <a:buNone/>
            </a:pPr>
            <a:r>
              <a:rPr lang="en-US" dirty="0"/>
              <a:t>	</a:t>
            </a:r>
            <a:r>
              <a:rPr lang="en-US" dirty="0" smtClean="0"/>
              <a:t>orthonormal sequence, so</a:t>
            </a:r>
          </a:p>
          <a:p>
            <a:pPr marL="0" indent="0">
              <a:buNone/>
            </a:pPr>
            <a:endParaRPr lang="en-US" dirty="0"/>
          </a:p>
          <a:p>
            <a:pPr marL="0" indent="0">
              <a:buNone/>
            </a:pPr>
            <a:endParaRPr lang="en-US" dirty="0" smtClean="0"/>
          </a:p>
          <a:p>
            <a:r>
              <a:rPr lang="en-US" dirty="0" smtClean="0"/>
              <a:t>For </a:t>
            </a:r>
            <a:r>
              <a:rPr lang="en-US" i="1" dirty="0" smtClean="0"/>
              <a:t>f</a:t>
            </a:r>
            <a:r>
              <a:rPr lang="en-US" dirty="0" smtClean="0"/>
              <a:t> to be a member of the function space,</a:t>
            </a:r>
            <a:br>
              <a:rPr lang="en-US" dirty="0" smtClean="0"/>
            </a:br>
            <a:r>
              <a:rPr lang="en-US" dirty="0" smtClean="0"/>
              <a:t>                                          must be finite.                                          </a:t>
            </a:r>
            <a:endParaRPr lang="en-US" dirty="0"/>
          </a:p>
        </p:txBody>
      </p:sp>
      <p:graphicFrame>
        <p:nvGraphicFramePr>
          <p:cNvPr id="4" name="Object 3"/>
          <p:cNvGraphicFramePr>
            <a:graphicFrameLocks noChangeAspect="1"/>
          </p:cNvGraphicFramePr>
          <p:nvPr>
            <p:extLst>
              <p:ext uri="{D42A27DB-BD31-4B8C-83A1-F6EECF244321}">
                <p14:modId xmlns:p14="http://schemas.microsoft.com/office/powerpoint/2010/main" val="3318794861"/>
              </p:ext>
            </p:extLst>
          </p:nvPr>
        </p:nvGraphicFramePr>
        <p:xfrm>
          <a:off x="1045797" y="1672980"/>
          <a:ext cx="4561742" cy="564173"/>
        </p:xfrm>
        <a:graphic>
          <a:graphicData uri="http://schemas.openxmlformats.org/presentationml/2006/ole">
            <mc:AlternateContent xmlns:mc="http://schemas.openxmlformats.org/markup-compatibility/2006">
              <mc:Choice xmlns:v="urn:schemas-microsoft-com:vml" Requires="v">
                <p:oleObj spid="_x0000_s3080" name="Equation" r:id="rId3" imgW="3594100" imgH="444500" progId="Equation.DSMT4">
                  <p:embed/>
                </p:oleObj>
              </mc:Choice>
              <mc:Fallback>
                <p:oleObj name="Equation" r:id="rId3" imgW="3594100" imgH="444500" progId="Equation.DSMT4">
                  <p:embed/>
                  <p:pic>
                    <p:nvPicPr>
                      <p:cNvPr id="0" name=""/>
                      <p:cNvPicPr/>
                      <p:nvPr/>
                    </p:nvPicPr>
                    <p:blipFill>
                      <a:blip r:embed="rId4"/>
                      <a:stretch>
                        <a:fillRect/>
                      </a:stretch>
                    </p:blipFill>
                    <p:spPr>
                      <a:xfrm>
                        <a:off x="1045797" y="1672980"/>
                        <a:ext cx="4561742" cy="564173"/>
                      </a:xfrm>
                      <a:prstGeom prst="rect">
                        <a:avLst/>
                      </a:prstGeom>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4053363466"/>
              </p:ext>
            </p:extLst>
          </p:nvPr>
        </p:nvGraphicFramePr>
        <p:xfrm>
          <a:off x="755650" y="3615531"/>
          <a:ext cx="6494463" cy="506413"/>
        </p:xfrm>
        <a:graphic>
          <a:graphicData uri="http://schemas.openxmlformats.org/presentationml/2006/ole">
            <mc:AlternateContent xmlns:mc="http://schemas.openxmlformats.org/markup-compatibility/2006">
              <mc:Choice xmlns:v="urn:schemas-microsoft-com:vml" Requires="v">
                <p:oleObj spid="_x0000_s3081" name="Equation" r:id="rId5" imgW="4229100" imgH="330200" progId="Equation.DSMT4">
                  <p:embed/>
                </p:oleObj>
              </mc:Choice>
              <mc:Fallback>
                <p:oleObj name="Equation" r:id="rId5" imgW="4229100" imgH="330200" progId="Equation.DSMT4">
                  <p:embed/>
                  <p:pic>
                    <p:nvPicPr>
                      <p:cNvPr id="0" name=""/>
                      <p:cNvPicPr/>
                      <p:nvPr/>
                    </p:nvPicPr>
                    <p:blipFill>
                      <a:blip r:embed="rId6"/>
                      <a:stretch>
                        <a:fillRect/>
                      </a:stretch>
                    </p:blipFill>
                    <p:spPr>
                      <a:xfrm>
                        <a:off x="755650" y="3615531"/>
                        <a:ext cx="6494463" cy="506413"/>
                      </a:xfrm>
                      <a:prstGeom prst="rect">
                        <a:avLst/>
                      </a:prstGeom>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2281018355"/>
              </p:ext>
            </p:extLst>
          </p:nvPr>
        </p:nvGraphicFramePr>
        <p:xfrm>
          <a:off x="935891" y="5119080"/>
          <a:ext cx="3775270" cy="361462"/>
        </p:xfrm>
        <a:graphic>
          <a:graphicData uri="http://schemas.openxmlformats.org/presentationml/2006/ole">
            <mc:AlternateContent xmlns:mc="http://schemas.openxmlformats.org/markup-compatibility/2006">
              <mc:Choice xmlns:v="urn:schemas-microsoft-com:vml" Requires="v">
                <p:oleObj spid="_x0000_s3082" name="Equation" r:id="rId7" imgW="2387600" imgH="228600" progId="Equation.DSMT4">
                  <p:embed/>
                </p:oleObj>
              </mc:Choice>
              <mc:Fallback>
                <p:oleObj name="Equation" r:id="rId7" imgW="2387600" imgH="228600" progId="Equation.DSMT4">
                  <p:embed/>
                  <p:pic>
                    <p:nvPicPr>
                      <p:cNvPr id="0" name=""/>
                      <p:cNvPicPr/>
                      <p:nvPr/>
                    </p:nvPicPr>
                    <p:blipFill>
                      <a:blip r:embed="rId8"/>
                      <a:stretch>
                        <a:fillRect/>
                      </a:stretch>
                    </p:blipFill>
                    <p:spPr>
                      <a:xfrm>
                        <a:off x="935891" y="5119080"/>
                        <a:ext cx="3775270" cy="361462"/>
                      </a:xfrm>
                      <a:prstGeom prst="rect">
                        <a:avLst/>
                      </a:prstGeom>
                    </p:spPr>
                  </p:pic>
                </p:oleObj>
              </mc:Fallback>
            </mc:AlternateContent>
          </a:graphicData>
        </a:graphic>
      </p:graphicFrame>
    </p:spTree>
    <p:extLst>
      <p:ext uri="{BB962C8B-B14F-4D97-AF65-F5344CB8AC3E}">
        <p14:creationId xmlns:p14="http://schemas.microsoft.com/office/powerpoint/2010/main" val="3831705308"/>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Least-Squares Example 3</a:t>
            </a:r>
            <a:br>
              <a:rPr lang="en-US" dirty="0" smtClean="0"/>
            </a:br>
            <a:r>
              <a:rPr lang="en-US" dirty="0" smtClean="0"/>
              <a:t>(MATLAB code)</a:t>
            </a:r>
            <a:endParaRPr lang="en-US" dirty="0"/>
          </a:p>
        </p:txBody>
      </p:sp>
      <p:sp>
        <p:nvSpPr>
          <p:cNvPr id="4" name="TextBox 3"/>
          <p:cNvSpPr txBox="1"/>
          <p:nvPr/>
        </p:nvSpPr>
        <p:spPr>
          <a:xfrm>
            <a:off x="187193" y="1817667"/>
            <a:ext cx="8311289" cy="4770537"/>
          </a:xfrm>
          <a:prstGeom prst="rect">
            <a:avLst/>
          </a:prstGeom>
          <a:noFill/>
        </p:spPr>
        <p:txBody>
          <a:bodyPr wrap="none" rtlCol="0">
            <a:spAutoFit/>
          </a:bodyPr>
          <a:lstStyle/>
          <a:p>
            <a:r>
              <a:rPr lang="fr-FR" sz="1600" dirty="0" smtClean="0">
                <a:latin typeface="Courier New"/>
                <a:cs typeface="Courier New"/>
              </a:rPr>
              <a:t>&gt;&gt; x = [1 3 5 6.5 8 15]';</a:t>
            </a:r>
          </a:p>
          <a:p>
            <a:r>
              <a:rPr lang="fr-FR" sz="1600" dirty="0" smtClean="0">
                <a:latin typeface="Courier New"/>
                <a:cs typeface="Courier New"/>
              </a:rPr>
              <a:t>&gt;&gt; y = [0.3655 0.5436 0.8185 1.1010 1.4860 6.0260]';</a:t>
            </a:r>
          </a:p>
          <a:p>
            <a:r>
              <a:rPr lang="fr-FR" sz="1600" dirty="0" smtClean="0">
                <a:latin typeface="Courier New"/>
                <a:cs typeface="Courier New"/>
              </a:rPr>
              <a:t>&gt;&gt; </a:t>
            </a:r>
            <a:r>
              <a:rPr lang="fr-FR" sz="1600" dirty="0" err="1" smtClean="0">
                <a:latin typeface="Courier New"/>
                <a:cs typeface="Courier New"/>
              </a:rPr>
              <a:t>logy</a:t>
            </a:r>
            <a:r>
              <a:rPr lang="fr-FR" sz="1600" dirty="0" smtClean="0">
                <a:latin typeface="Courier New"/>
                <a:cs typeface="Courier New"/>
              </a:rPr>
              <a:t> = log(y);</a:t>
            </a:r>
          </a:p>
          <a:p>
            <a:r>
              <a:rPr lang="fr-FR" sz="1600" dirty="0" smtClean="0">
                <a:latin typeface="Courier New"/>
                <a:cs typeface="Courier New"/>
              </a:rPr>
              <a:t>&gt;&gt; V = </a:t>
            </a:r>
            <a:r>
              <a:rPr lang="fr-FR" sz="1600" dirty="0" err="1" smtClean="0">
                <a:latin typeface="Courier New"/>
                <a:cs typeface="Courier New"/>
              </a:rPr>
              <a:t>vandermonde</a:t>
            </a:r>
            <a:r>
              <a:rPr lang="fr-FR" sz="1600" dirty="0" smtClean="0">
                <a:latin typeface="Courier New"/>
                <a:cs typeface="Courier New"/>
              </a:rPr>
              <a:t>(x,1);</a:t>
            </a:r>
          </a:p>
          <a:p>
            <a:r>
              <a:rPr lang="fr-FR" sz="1600" dirty="0" smtClean="0">
                <a:latin typeface="Courier New"/>
                <a:cs typeface="Courier New"/>
              </a:rPr>
              <a:t>&gt;&gt; </a:t>
            </a:r>
            <a:r>
              <a:rPr lang="fr-FR" sz="1600" dirty="0" err="1" smtClean="0">
                <a:latin typeface="Courier New"/>
                <a:cs typeface="Courier New"/>
              </a:rPr>
              <a:t>lnb</a:t>
            </a:r>
            <a:r>
              <a:rPr lang="fr-FR" sz="1600" dirty="0" smtClean="0">
                <a:latin typeface="Courier New"/>
                <a:cs typeface="Courier New"/>
              </a:rPr>
              <a:t> = V'*</a:t>
            </a:r>
            <a:r>
              <a:rPr lang="fr-FR" sz="1600" dirty="0" err="1" smtClean="0">
                <a:latin typeface="Courier New"/>
                <a:cs typeface="Courier New"/>
              </a:rPr>
              <a:t>logy</a:t>
            </a:r>
            <a:r>
              <a:rPr lang="fr-FR" sz="1600" dirty="0" smtClean="0">
                <a:latin typeface="Courier New"/>
                <a:cs typeface="Courier New"/>
              </a:rPr>
              <a:t>;</a:t>
            </a:r>
          </a:p>
          <a:p>
            <a:r>
              <a:rPr lang="fr-FR" sz="1600" dirty="0" smtClean="0">
                <a:latin typeface="Courier New"/>
                <a:cs typeface="Courier New"/>
              </a:rPr>
              <a:t>&gt;&gt; a = (V'*V)\</a:t>
            </a:r>
            <a:r>
              <a:rPr lang="fr-FR" sz="1600" dirty="0" err="1" smtClean="0">
                <a:latin typeface="Courier New"/>
                <a:cs typeface="Courier New"/>
              </a:rPr>
              <a:t>lnb</a:t>
            </a:r>
            <a:endParaRPr lang="fr-FR" sz="1600" dirty="0" smtClean="0">
              <a:latin typeface="Courier New"/>
              <a:cs typeface="Courier New"/>
            </a:endParaRPr>
          </a:p>
          <a:p>
            <a:endParaRPr lang="fr-FR" sz="1600" dirty="0" smtClean="0">
              <a:latin typeface="Courier New"/>
              <a:cs typeface="Courier New"/>
            </a:endParaRPr>
          </a:p>
          <a:p>
            <a:r>
              <a:rPr lang="fr-FR" sz="1600" dirty="0" smtClean="0">
                <a:latin typeface="Courier New"/>
                <a:cs typeface="Courier New"/>
              </a:rPr>
              <a:t>a =</a:t>
            </a:r>
          </a:p>
          <a:p>
            <a:r>
              <a:rPr lang="fr-FR" sz="1600" dirty="0" smtClean="0">
                <a:latin typeface="Courier New"/>
                <a:cs typeface="Courier New"/>
              </a:rPr>
              <a:t>   -1.2062</a:t>
            </a:r>
          </a:p>
          <a:p>
            <a:r>
              <a:rPr lang="fr-FR" sz="1600" dirty="0" smtClean="0">
                <a:latin typeface="Courier New"/>
                <a:cs typeface="Courier New"/>
              </a:rPr>
              <a:t>    0.2002</a:t>
            </a:r>
          </a:p>
          <a:p>
            <a:endParaRPr lang="fr-FR" sz="1600" dirty="0" smtClean="0">
              <a:latin typeface="Courier New"/>
              <a:cs typeface="Courier New"/>
            </a:endParaRPr>
          </a:p>
          <a:p>
            <a:r>
              <a:rPr lang="fr-FR" sz="1600" dirty="0" smtClean="0">
                <a:latin typeface="Courier New"/>
                <a:cs typeface="Courier New"/>
              </a:rPr>
              <a:t>&gt;&gt; m = a(2);</a:t>
            </a:r>
          </a:p>
          <a:p>
            <a:r>
              <a:rPr lang="fr-FR" sz="1600" dirty="0" smtClean="0">
                <a:latin typeface="Courier New"/>
                <a:cs typeface="Courier New"/>
              </a:rPr>
              <a:t>&gt;&gt; b = </a:t>
            </a:r>
            <a:r>
              <a:rPr lang="fr-FR" sz="1600" dirty="0" err="1" smtClean="0">
                <a:latin typeface="Courier New"/>
                <a:cs typeface="Courier New"/>
              </a:rPr>
              <a:t>exp</a:t>
            </a:r>
            <a:r>
              <a:rPr lang="fr-FR" sz="1600" dirty="0" smtClean="0">
                <a:latin typeface="Courier New"/>
                <a:cs typeface="Courier New"/>
              </a:rPr>
              <a:t>(a(1));</a:t>
            </a:r>
          </a:p>
          <a:p>
            <a:r>
              <a:rPr lang="fr-FR" sz="1600" dirty="0" smtClean="0">
                <a:latin typeface="Courier New"/>
                <a:cs typeface="Courier New"/>
              </a:rPr>
              <a:t>&gt;&gt; f = @(x) b*</a:t>
            </a:r>
            <a:r>
              <a:rPr lang="fr-FR" sz="1600" dirty="0" err="1" smtClean="0">
                <a:latin typeface="Courier New"/>
                <a:cs typeface="Courier New"/>
              </a:rPr>
              <a:t>exp</a:t>
            </a:r>
            <a:r>
              <a:rPr lang="fr-FR" sz="1600" dirty="0" smtClean="0">
                <a:latin typeface="Courier New"/>
                <a:cs typeface="Courier New"/>
              </a:rPr>
              <a:t>(m*x);</a:t>
            </a:r>
          </a:p>
          <a:p>
            <a:r>
              <a:rPr lang="fr-FR" sz="1600" dirty="0" smtClean="0">
                <a:latin typeface="Courier New"/>
                <a:cs typeface="Courier New"/>
              </a:rPr>
              <a:t>&gt;&gt; </a:t>
            </a:r>
            <a:r>
              <a:rPr lang="fr-FR" sz="1600" dirty="0" err="1" smtClean="0">
                <a:latin typeface="Courier New"/>
                <a:cs typeface="Courier New"/>
              </a:rPr>
              <a:t>t</a:t>
            </a:r>
            <a:r>
              <a:rPr lang="fr-FR" sz="1600" dirty="0" smtClean="0">
                <a:latin typeface="Courier New"/>
                <a:cs typeface="Courier New"/>
              </a:rPr>
              <a:t> = 0.0:.05:16.0;</a:t>
            </a:r>
          </a:p>
          <a:p>
            <a:r>
              <a:rPr lang="fr-FR" sz="1600" dirty="0" smtClean="0">
                <a:latin typeface="Courier New"/>
                <a:cs typeface="Courier New"/>
              </a:rPr>
              <a:t>&gt;&gt; plot(x,y,'or',</a:t>
            </a:r>
            <a:r>
              <a:rPr lang="fr-FR" sz="1600" dirty="0" err="1" smtClean="0">
                <a:latin typeface="Courier New"/>
                <a:cs typeface="Courier New"/>
              </a:rPr>
              <a:t>t,f</a:t>
            </a:r>
            <a:r>
              <a:rPr lang="fr-FR" sz="1600" dirty="0" smtClean="0">
                <a:latin typeface="Courier New"/>
                <a:cs typeface="Courier New"/>
              </a:rPr>
              <a:t>(</a:t>
            </a:r>
            <a:r>
              <a:rPr lang="fr-FR" sz="1600" dirty="0" err="1" smtClean="0">
                <a:latin typeface="Courier New"/>
                <a:cs typeface="Courier New"/>
              </a:rPr>
              <a:t>t</a:t>
            </a:r>
            <a:r>
              <a:rPr lang="fr-FR" sz="1600" dirty="0" smtClean="0">
                <a:latin typeface="Courier New"/>
                <a:cs typeface="Courier New"/>
              </a:rPr>
              <a:t>),'k');</a:t>
            </a:r>
          </a:p>
          <a:p>
            <a:r>
              <a:rPr lang="fr-FR" sz="1600" dirty="0" smtClean="0">
                <a:latin typeface="Courier New"/>
                <a:cs typeface="Courier New"/>
              </a:rPr>
              <a:t>&gt;&gt; </a:t>
            </a:r>
            <a:r>
              <a:rPr lang="fr-FR" sz="1600" dirty="0" err="1" smtClean="0">
                <a:latin typeface="Courier New"/>
                <a:cs typeface="Courier New"/>
              </a:rPr>
              <a:t>xlabel</a:t>
            </a:r>
            <a:r>
              <a:rPr lang="fr-FR" sz="1600" dirty="0" smtClean="0">
                <a:latin typeface="Courier New"/>
                <a:cs typeface="Courier New"/>
              </a:rPr>
              <a:t>('x');</a:t>
            </a:r>
          </a:p>
          <a:p>
            <a:r>
              <a:rPr lang="fr-FR" sz="1600" dirty="0" smtClean="0">
                <a:latin typeface="Courier New"/>
                <a:cs typeface="Courier New"/>
              </a:rPr>
              <a:t>&gt;&gt; </a:t>
            </a:r>
            <a:r>
              <a:rPr lang="fr-FR" sz="1600" dirty="0" err="1" smtClean="0">
                <a:latin typeface="Courier New"/>
                <a:cs typeface="Courier New"/>
              </a:rPr>
              <a:t>ylabel</a:t>
            </a:r>
            <a:r>
              <a:rPr lang="fr-FR" sz="1600" dirty="0" smtClean="0">
                <a:latin typeface="Courier New"/>
                <a:cs typeface="Courier New"/>
              </a:rPr>
              <a:t>('y');</a:t>
            </a:r>
          </a:p>
          <a:p>
            <a:r>
              <a:rPr lang="fr-FR" sz="1600" dirty="0" smtClean="0">
                <a:latin typeface="Courier New"/>
                <a:cs typeface="Courier New"/>
              </a:rPr>
              <a:t>&gt;&gt; </a:t>
            </a:r>
            <a:r>
              <a:rPr lang="fr-FR" sz="1600" dirty="0" err="1" smtClean="0">
                <a:latin typeface="Courier New"/>
                <a:cs typeface="Courier New"/>
              </a:rPr>
              <a:t>title</a:t>
            </a:r>
            <a:r>
              <a:rPr lang="fr-FR" sz="1600" dirty="0" smtClean="0">
                <a:latin typeface="Courier New"/>
                <a:cs typeface="Courier New"/>
              </a:rPr>
              <a:t>(</a:t>
            </a:r>
            <a:r>
              <a:rPr lang="fr-FR" sz="1600" dirty="0" err="1" smtClean="0">
                <a:latin typeface="Courier New"/>
                <a:cs typeface="Courier New"/>
              </a:rPr>
              <a:t>sprintf</a:t>
            </a:r>
            <a:r>
              <a:rPr lang="fr-FR" sz="1600" dirty="0" smtClean="0">
                <a:latin typeface="Courier New"/>
                <a:cs typeface="Courier New"/>
              </a:rPr>
              <a:t>('Best </a:t>
            </a:r>
            <a:r>
              <a:rPr lang="fr-FR" sz="1600" dirty="0" err="1" smtClean="0">
                <a:latin typeface="Courier New"/>
                <a:cs typeface="Courier New"/>
              </a:rPr>
              <a:t>Exponential</a:t>
            </a:r>
            <a:r>
              <a:rPr lang="fr-FR" sz="1600" dirty="0" smtClean="0">
                <a:latin typeface="Courier New"/>
                <a:cs typeface="Courier New"/>
              </a:rPr>
              <a:t> Fit y = %.4f e^{%.4f x}',</a:t>
            </a:r>
            <a:r>
              <a:rPr lang="fr-FR" sz="1600" dirty="0" err="1" smtClean="0">
                <a:latin typeface="Courier New"/>
                <a:cs typeface="Courier New"/>
              </a:rPr>
              <a:t>b,m</a:t>
            </a:r>
            <a:r>
              <a:rPr lang="fr-FR" sz="1600" dirty="0" smtClean="0">
                <a:latin typeface="Courier New"/>
                <a:cs typeface="Courier New"/>
              </a:rPr>
              <a:t>));</a:t>
            </a:r>
            <a:endParaRPr lang="en-US" sz="1600" dirty="0">
              <a:latin typeface="Courier New"/>
              <a:cs typeface="Courier New"/>
            </a:endParaRPr>
          </a:p>
        </p:txBody>
      </p:sp>
    </p:spTree>
    <p:extLst>
      <p:ext uri="{BB962C8B-B14F-4D97-AF65-F5344CB8AC3E}">
        <p14:creationId xmlns:p14="http://schemas.microsoft.com/office/powerpoint/2010/main" val="2194603959"/>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Least-Squares Example 3</a:t>
            </a:r>
            <a:br>
              <a:rPr lang="en-US" dirty="0" smtClean="0"/>
            </a:br>
            <a:r>
              <a:rPr lang="en-US" dirty="0" smtClean="0"/>
              <a:t>(MATLAB code)</a:t>
            </a:r>
            <a:endParaRPr lang="en-US" dirty="0"/>
          </a:p>
        </p:txBody>
      </p:sp>
      <p:pic>
        <p:nvPicPr>
          <p:cNvPr id="4" name="Picture 3"/>
          <p:cNvPicPr>
            <a:picLocks noChangeAspect="1"/>
          </p:cNvPicPr>
          <p:nvPr/>
        </p:nvPicPr>
        <p:blipFill rotWithShape="1">
          <a:blip r:embed="rId2"/>
          <a:srcRect l="8654" t="2381" r="6730" b="3296"/>
          <a:stretch/>
        </p:blipFill>
        <p:spPr>
          <a:xfrm>
            <a:off x="1484924" y="1651000"/>
            <a:ext cx="6017846" cy="5031154"/>
          </a:xfrm>
          <a:prstGeom prst="rect">
            <a:avLst/>
          </a:prstGeom>
        </p:spPr>
      </p:pic>
    </p:spTree>
    <p:extLst>
      <p:ext uri="{BB962C8B-B14F-4D97-AF65-F5344CB8AC3E}">
        <p14:creationId xmlns:p14="http://schemas.microsoft.com/office/powerpoint/2010/main" val="402180136"/>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1741"/>
            <a:ext cx="8229600" cy="1143000"/>
          </a:xfrm>
        </p:spPr>
        <p:txBody>
          <a:bodyPr/>
          <a:lstStyle/>
          <a:p>
            <a:r>
              <a:rPr lang="en-US" dirty="0" smtClean="0"/>
              <a:t>Linear Interpolation</a:t>
            </a:r>
            <a:endParaRPr lang="en-US" dirty="0"/>
          </a:p>
        </p:txBody>
      </p:sp>
      <p:sp>
        <p:nvSpPr>
          <p:cNvPr id="3" name="Content Placeholder 2"/>
          <p:cNvSpPr>
            <a:spLocks noGrp="1"/>
          </p:cNvSpPr>
          <p:nvPr>
            <p:ph idx="1"/>
          </p:nvPr>
        </p:nvSpPr>
        <p:spPr>
          <a:xfrm>
            <a:off x="457200" y="618943"/>
            <a:ext cx="8229600" cy="4525963"/>
          </a:xfrm>
        </p:spPr>
        <p:txBody>
          <a:bodyPr/>
          <a:lstStyle/>
          <a:p>
            <a:r>
              <a:rPr lang="en-US" dirty="0" smtClean="0">
                <a:effectLst/>
              </a:rPr>
              <a:t>Join data points by line segments, and estimate a value between two data points  using a point on the line segment joining the two points. </a:t>
            </a:r>
            <a:endParaRPr lang="en-US" dirty="0"/>
          </a:p>
        </p:txBody>
      </p:sp>
      <p:pic>
        <p:nvPicPr>
          <p:cNvPr id="9" name="Picture 8" descr="TP_tmp.png"/>
          <p:cNvPicPr>
            <a:picLocks noChangeAspect="1"/>
          </p:cNvPicPr>
          <p:nvPr>
            <p:custDataLst>
              <p:tags r:id="rId1"/>
            </p:custDataLst>
          </p:nvPr>
        </p:nvPicPr>
        <p:blipFill>
          <a:blip r:embed="rId3">
            <a:extLst>
              <a:ext uri="{28A0092B-C50C-407E-A947-70E740481C1C}">
                <a14:useLocalDpi xmlns:a14="http://schemas.microsoft.com/office/drawing/2010/main" val="0"/>
              </a:ext>
            </a:extLst>
          </a:blip>
          <a:stretch>
            <a:fillRect/>
          </a:stretch>
        </p:blipFill>
        <p:spPr bwMode="auto">
          <a:xfrm>
            <a:off x="68385" y="2881925"/>
            <a:ext cx="8987692" cy="3918915"/>
          </a:xfrm>
          <a:prstGeom prst="rect">
            <a:avLst/>
          </a:prstGeom>
          <a:noFill/>
          <a:ln/>
          <a:effectLst/>
          <a:extLst>
            <a:ext uri="{909E8E84-426E-40dd-AFC4-6F175D3DCCD1}">
              <a14:hiddenFill xmlns:a14="http://schemas.microsoft.com/office/drawing/2010/main">
                <a:pattFill prst="pct5">
                  <a:fgClr>
                    <a:srgbClr val="FFFFFF">
                      <a:alpha val="0"/>
                    </a:srgbClr>
                  </a:fgClr>
                  <a:bgClr>
                    <a:srgbClr val="FFFFFF">
                      <a:alpha val="0"/>
                    </a:srgbClr>
                  </a:bgClr>
                </a:pattFill>
              </a14:hiddenFill>
            </a:ext>
            <a:ext uri="{AF507438-7753-43e0-B8FC-AC1667EBCBE1}">
              <a14:hiddenEffects xmlns:a14="http://schemas.microsoft.com/office/drawing/2010/main">
                <a:effectLst>
                  <a:outerShdw blurRad="63500" dist="37357" dir="2700000" rotWithShape="0">
                    <a:scrgbClr r="0" g="0" b="0"/>
                  </a:outerShdw>
                </a:effectLst>
              </a14:hiddenEffects>
            </a:ext>
            <a:ext uri="{31F19639-BCED-4a60-ADC4-E9642A236FB7}">
              <a14:hiddenScene3d xmlns:a14="http://schemas.microsoft.com/office/drawing/2010/main">
                <a:camera prst="orthographicFront">
                  <a:rot lat="0" lon="0" rev="0"/>
                </a:camera>
                <a:lightRig rig="threePt" dir="t">
                  <a:rot lat="0" lon="0" rev="0"/>
                </a:lightRig>
              </a14:hiddenScene3d>
            </a:ext>
            <a:ext uri="{E45631CC-5BF2-4c18-A39C-3461C7D3F71A}">
              <a14:hiddenSp3d xmlns:a14="http://schemas.microsoft.com/office/drawing/2010/main" extrusionH="457200">
                <a:contourClr>
                  <a:srgbClr val="000000"/>
                </a:contourClr>
              </a14:hiddenSp3d>
            </a:ext>
            <a:ext uri="{53640926-AAD7-44d8-BBD7-CCE9431645EC}">
              <a14:shadowObscured xmlns:a14="http://schemas.microsoft.com/office/drawing/2010/main"/>
            </a:ext>
          </a:extLst>
        </p:spPr>
      </p:pic>
    </p:spTree>
    <p:extLst>
      <p:ext uri="{BB962C8B-B14F-4D97-AF65-F5344CB8AC3E}">
        <p14:creationId xmlns:p14="http://schemas.microsoft.com/office/powerpoint/2010/main" val="4030779468"/>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Linear Interpolation</a:t>
            </a:r>
            <a:endParaRPr lang="en-US" dirty="0"/>
          </a:p>
        </p:txBody>
      </p:sp>
      <p:pic>
        <p:nvPicPr>
          <p:cNvPr id="4" name="Picture 3" descr="f12-11.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9244" y="1339361"/>
            <a:ext cx="7541515" cy="4766407"/>
          </a:xfrm>
          <a:prstGeom prst="rect">
            <a:avLst/>
          </a:prstGeom>
        </p:spPr>
      </p:pic>
    </p:spTree>
    <p:extLst>
      <p:ext uri="{BB962C8B-B14F-4D97-AF65-F5344CB8AC3E}">
        <p14:creationId xmlns:p14="http://schemas.microsoft.com/office/powerpoint/2010/main" val="1432423824"/>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Cubic Splines</a:t>
            </a:r>
            <a:endParaRPr lang="en-US" dirty="0"/>
          </a:p>
        </p:txBody>
      </p:sp>
      <p:sp>
        <p:nvSpPr>
          <p:cNvPr id="4" name="Content Placeholder 3"/>
          <p:cNvSpPr>
            <a:spLocks noGrp="1"/>
          </p:cNvSpPr>
          <p:nvPr>
            <p:ph idx="1"/>
          </p:nvPr>
        </p:nvSpPr>
        <p:spPr/>
        <p:txBody>
          <a:bodyPr/>
          <a:lstStyle/>
          <a:p>
            <a:r>
              <a:rPr lang="en-US" i="1" dirty="0" smtClean="0">
                <a:effectLst/>
              </a:rPr>
              <a:t>Cubic splines</a:t>
            </a:r>
            <a:r>
              <a:rPr lang="en-US" dirty="0" smtClean="0">
                <a:effectLst/>
              </a:rPr>
              <a:t> use the same idea, but in a more sophisticated fashion. Instead of using a line segment between two points, use a cubic polynomial to form a piecewise cubic function. The data points </a:t>
            </a:r>
            <a:r>
              <a:rPr lang="en-US" i="1" dirty="0" smtClean="0">
                <a:effectLst/>
              </a:rPr>
              <a:t>t</a:t>
            </a:r>
            <a:r>
              <a:rPr lang="en-US" i="1" baseline="-25000" dirty="0" smtClean="0">
                <a:effectLst/>
              </a:rPr>
              <a:t>i-1</a:t>
            </a:r>
            <a:r>
              <a:rPr lang="en-US" i="1" dirty="0" smtClean="0">
                <a:effectLst/>
              </a:rPr>
              <a:t> , </a:t>
            </a:r>
            <a:r>
              <a:rPr lang="en-US" i="1" dirty="0" err="1" smtClean="0">
                <a:effectLst/>
              </a:rPr>
              <a:t>t</a:t>
            </a:r>
            <a:r>
              <a:rPr lang="en-US" i="1" baseline="-25000" dirty="0" err="1" smtClean="0">
                <a:effectLst/>
              </a:rPr>
              <a:t>i</a:t>
            </a:r>
            <a:r>
              <a:rPr lang="en-US" i="1" dirty="0" smtClean="0">
                <a:effectLst/>
              </a:rPr>
              <a:t> </a:t>
            </a:r>
            <a:r>
              <a:rPr lang="en-US" dirty="0" smtClean="0">
                <a:effectLst/>
              </a:rPr>
              <a:t>where two polynomials from adjacent intervals meet are called </a:t>
            </a:r>
            <a:r>
              <a:rPr lang="en-US" i="1" dirty="0" smtClean="0">
                <a:effectLst/>
              </a:rPr>
              <a:t>knots</a:t>
            </a:r>
            <a:r>
              <a:rPr lang="en-US" dirty="0"/>
              <a:t>.</a:t>
            </a:r>
          </a:p>
        </p:txBody>
      </p:sp>
    </p:spTree>
    <p:extLst>
      <p:ext uri="{BB962C8B-B14F-4D97-AF65-F5344CB8AC3E}">
        <p14:creationId xmlns:p14="http://schemas.microsoft.com/office/powerpoint/2010/main" val="4287221031"/>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Cubic Splines</a:t>
            </a:r>
            <a:endParaRPr lang="en-US" dirty="0"/>
          </a:p>
        </p:txBody>
      </p:sp>
      <p:sp>
        <p:nvSpPr>
          <p:cNvPr id="3" name="Content Placeholder 2"/>
          <p:cNvSpPr>
            <a:spLocks noGrp="1"/>
          </p:cNvSpPr>
          <p:nvPr>
            <p:ph idx="1"/>
          </p:nvPr>
        </p:nvSpPr>
        <p:spPr/>
        <p:txBody>
          <a:bodyPr/>
          <a:lstStyle/>
          <a:p>
            <a:r>
              <a:rPr lang="en-US" dirty="0" smtClean="0"/>
              <a:t>Assume the data points are</a:t>
            </a:r>
            <a:br>
              <a:rPr lang="en-US" dirty="0" smtClean="0"/>
            </a:br>
            <a:r>
              <a:rPr lang="en-US" dirty="0" smtClean="0"/>
              <a:t/>
            </a:r>
            <a:br>
              <a:rPr lang="en-US" dirty="0" smtClean="0"/>
            </a:br>
            <a:r>
              <a:rPr lang="en-US" dirty="0" smtClean="0"/>
              <a:t/>
            </a:r>
            <a:br>
              <a:rPr lang="en-US" dirty="0" smtClean="0"/>
            </a:br>
            <a:r>
              <a:rPr lang="en-US" dirty="0" smtClean="0">
                <a:effectLst/>
              </a:rPr>
              <a:t>and that the cubic polynomial </a:t>
            </a:r>
            <a:r>
              <a:rPr lang="en-US" i="1" dirty="0" smtClean="0">
                <a:effectLst/>
              </a:rPr>
              <a:t>p</a:t>
            </a:r>
            <a:r>
              <a:rPr lang="en-US" i="1" baseline="-25000" dirty="0" smtClean="0">
                <a:effectLst/>
              </a:rPr>
              <a:t>i</a:t>
            </a:r>
            <a:r>
              <a:rPr lang="en-US" i="1" dirty="0" smtClean="0">
                <a:effectLst/>
              </a:rPr>
              <a:t> </a:t>
            </a:r>
            <a:r>
              <a:rPr lang="en-US" dirty="0" smtClean="0">
                <a:effectLst/>
              </a:rPr>
              <a:t>,1 ≤ </a:t>
            </a:r>
            <a:r>
              <a:rPr lang="en-US" dirty="0" err="1" smtClean="0">
                <a:effectLst/>
              </a:rPr>
              <a:t>i</a:t>
            </a:r>
            <a:r>
              <a:rPr lang="en-US" dirty="0" smtClean="0">
                <a:effectLst/>
              </a:rPr>
              <a:t> ≤ n, between </a:t>
            </a:r>
            <a:r>
              <a:rPr lang="en-US" dirty="0" err="1" smtClean="0">
                <a:effectLst/>
              </a:rPr>
              <a:t>t</a:t>
            </a:r>
            <a:r>
              <a:rPr lang="en-US" baseline="-25000" dirty="0" err="1" smtClean="0">
                <a:effectLst/>
              </a:rPr>
              <a:t>i</a:t>
            </a:r>
            <a:r>
              <a:rPr lang="en-US" dirty="0" smtClean="0">
                <a:effectLst/>
              </a:rPr>
              <a:t> and t</a:t>
            </a:r>
            <a:r>
              <a:rPr lang="en-US" baseline="-25000" dirty="0" smtClean="0">
                <a:effectLst/>
              </a:rPr>
              <a:t>i+1</a:t>
            </a:r>
            <a:r>
              <a:rPr lang="en-US" dirty="0" smtClean="0">
                <a:effectLst/>
              </a:rPr>
              <a:t> is parameterized by </a:t>
            </a:r>
            <a:r>
              <a:rPr lang="en-US" i="1" dirty="0" smtClean="0">
                <a:effectLst/>
              </a:rPr>
              <a:t>u</a:t>
            </a:r>
            <a:r>
              <a:rPr lang="en-US" dirty="0"/>
              <a:t>:</a:t>
            </a:r>
            <a:r>
              <a:rPr lang="en-US" dirty="0" smtClean="0">
                <a:effectLst/>
              </a:rPr>
              <a:t> </a:t>
            </a:r>
            <a:endParaRPr lang="en-US" dirty="0"/>
          </a:p>
        </p:txBody>
      </p:sp>
      <p:graphicFrame>
        <p:nvGraphicFramePr>
          <p:cNvPr id="4" name="Object 3"/>
          <p:cNvGraphicFramePr>
            <a:graphicFrameLocks noChangeAspect="1"/>
          </p:cNvGraphicFramePr>
          <p:nvPr>
            <p:extLst>
              <p:ext uri="{D42A27DB-BD31-4B8C-83A1-F6EECF244321}">
                <p14:modId xmlns:p14="http://schemas.microsoft.com/office/powerpoint/2010/main" val="1202710867"/>
              </p:ext>
            </p:extLst>
          </p:nvPr>
        </p:nvGraphicFramePr>
        <p:xfrm>
          <a:off x="1956777" y="2308956"/>
          <a:ext cx="5035208" cy="485043"/>
        </p:xfrm>
        <a:graphic>
          <a:graphicData uri="http://schemas.openxmlformats.org/presentationml/2006/ole">
            <mc:AlternateContent xmlns:mc="http://schemas.openxmlformats.org/markup-compatibility/2006">
              <mc:Choice xmlns:v="urn:schemas-microsoft-com:vml" Requires="v">
                <p:oleObj spid="_x0000_s21510" name="Equation" r:id="rId3" imgW="2768600" imgH="266700" progId="Equation.DSMT4">
                  <p:embed/>
                </p:oleObj>
              </mc:Choice>
              <mc:Fallback>
                <p:oleObj name="Equation" r:id="rId3" imgW="2768600" imgH="266700" progId="Equation.DSMT4">
                  <p:embed/>
                  <p:pic>
                    <p:nvPicPr>
                      <p:cNvPr id="0" name=""/>
                      <p:cNvPicPr/>
                      <p:nvPr/>
                    </p:nvPicPr>
                    <p:blipFill>
                      <a:blip r:embed="rId4"/>
                      <a:stretch>
                        <a:fillRect/>
                      </a:stretch>
                    </p:blipFill>
                    <p:spPr>
                      <a:xfrm>
                        <a:off x="1956777" y="2308956"/>
                        <a:ext cx="5035208" cy="485043"/>
                      </a:xfrm>
                      <a:prstGeom prst="rect">
                        <a:avLst/>
                      </a:prstGeom>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2045651383"/>
              </p:ext>
            </p:extLst>
          </p:nvPr>
        </p:nvGraphicFramePr>
        <p:xfrm>
          <a:off x="1602641" y="4412274"/>
          <a:ext cx="6148974" cy="638418"/>
        </p:xfrm>
        <a:graphic>
          <a:graphicData uri="http://schemas.openxmlformats.org/presentationml/2006/ole">
            <mc:AlternateContent xmlns:mc="http://schemas.openxmlformats.org/markup-compatibility/2006">
              <mc:Choice xmlns:v="urn:schemas-microsoft-com:vml" Requires="v">
                <p:oleObj spid="_x0000_s21511" name="Equation" r:id="rId5" imgW="2324100" imgH="241300" progId="Equation.DSMT4">
                  <p:embed/>
                </p:oleObj>
              </mc:Choice>
              <mc:Fallback>
                <p:oleObj name="Equation" r:id="rId5" imgW="2324100" imgH="241300" progId="Equation.DSMT4">
                  <p:embed/>
                  <p:pic>
                    <p:nvPicPr>
                      <p:cNvPr id="0" name=""/>
                      <p:cNvPicPr/>
                      <p:nvPr/>
                    </p:nvPicPr>
                    <p:blipFill>
                      <a:blip r:embed="rId6"/>
                      <a:stretch>
                        <a:fillRect/>
                      </a:stretch>
                    </p:blipFill>
                    <p:spPr>
                      <a:xfrm>
                        <a:off x="1602641" y="4412274"/>
                        <a:ext cx="6148974" cy="638418"/>
                      </a:xfrm>
                      <a:prstGeom prst="rect">
                        <a:avLst/>
                      </a:prstGeom>
                    </p:spPr>
                  </p:pic>
                </p:oleObj>
              </mc:Fallback>
            </mc:AlternateContent>
          </a:graphicData>
        </a:graphic>
      </p:graphicFrame>
    </p:spTree>
    <p:extLst>
      <p:ext uri="{BB962C8B-B14F-4D97-AF65-F5344CB8AC3E}">
        <p14:creationId xmlns:p14="http://schemas.microsoft.com/office/powerpoint/2010/main" val="3886513595"/>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Cubic Splines</a:t>
            </a:r>
            <a:endParaRPr lang="en-US" dirty="0"/>
          </a:p>
        </p:txBody>
      </p:sp>
      <p:pic>
        <p:nvPicPr>
          <p:cNvPr id="4" name="Picture 3" descr="f12-12.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4399" y="1583711"/>
            <a:ext cx="8258116" cy="4482977"/>
          </a:xfrm>
          <a:prstGeom prst="rect">
            <a:avLst/>
          </a:prstGeom>
        </p:spPr>
      </p:pic>
    </p:spTree>
    <p:extLst>
      <p:ext uri="{BB962C8B-B14F-4D97-AF65-F5344CB8AC3E}">
        <p14:creationId xmlns:p14="http://schemas.microsoft.com/office/powerpoint/2010/main" val="694536684"/>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Cubic Splines</a:t>
            </a:r>
            <a:endParaRPr lang="en-US" dirty="0"/>
          </a:p>
        </p:txBody>
      </p:sp>
      <p:sp>
        <p:nvSpPr>
          <p:cNvPr id="3" name="Content Placeholder 2"/>
          <p:cNvSpPr>
            <a:spLocks noGrp="1"/>
          </p:cNvSpPr>
          <p:nvPr>
            <p:ph idx="1"/>
          </p:nvPr>
        </p:nvSpPr>
        <p:spPr/>
        <p:txBody>
          <a:bodyPr/>
          <a:lstStyle/>
          <a:p>
            <a:r>
              <a:rPr lang="en-US" dirty="0" smtClean="0"/>
              <a:t>Requirements are placed on the cubic polynomials so the piecewise polynomial</a:t>
            </a:r>
            <a:r>
              <a:rPr lang="en-US" i="1" dirty="0" smtClean="0"/>
              <a:t> </a:t>
            </a:r>
            <a:r>
              <a:rPr lang="en-US" dirty="0" smtClean="0"/>
              <a:t>function is twice continuously differentiable. These conditions lead to a system of equations whose solution gives spline coefficients.</a:t>
            </a:r>
          </a:p>
          <a:p>
            <a:pPr>
              <a:buNone/>
            </a:pPr>
            <a:endParaRPr lang="en-US" dirty="0"/>
          </a:p>
        </p:txBody>
      </p:sp>
      <p:sp>
        <p:nvSpPr>
          <p:cNvPr id="152578"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52580"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4101142207"/>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Cubic Spline Requirement 1</a:t>
            </a:r>
            <a:endParaRPr lang="en-US" dirty="0"/>
          </a:p>
        </p:txBody>
      </p:sp>
      <p:sp>
        <p:nvSpPr>
          <p:cNvPr id="3" name="Content Placeholder 2"/>
          <p:cNvSpPr>
            <a:spLocks noGrp="1"/>
          </p:cNvSpPr>
          <p:nvPr>
            <p:ph idx="1"/>
          </p:nvPr>
        </p:nvSpPr>
        <p:spPr/>
        <p:txBody>
          <a:bodyPr/>
          <a:lstStyle/>
          <a:p>
            <a:r>
              <a:rPr lang="en-US" dirty="0" smtClean="0">
                <a:effectLst/>
              </a:rPr>
              <a:t>The polynomials must agree at the points</a:t>
            </a:r>
            <a:br>
              <a:rPr lang="en-US" dirty="0" smtClean="0">
                <a:effectLst/>
              </a:rPr>
            </a:br>
            <a:r>
              <a:rPr lang="en-US" i="1" dirty="0" err="1" smtClean="0">
                <a:effectLst/>
              </a:rPr>
              <a:t>t</a:t>
            </a:r>
            <a:r>
              <a:rPr lang="en-US" i="1" baseline="-25000" dirty="0" err="1" smtClean="0">
                <a:effectLst/>
              </a:rPr>
              <a:t>i</a:t>
            </a:r>
            <a:r>
              <a:rPr lang="en-US" i="1" dirty="0" smtClean="0">
                <a:effectLst/>
              </a:rPr>
              <a:t> , 2 ≤ </a:t>
            </a:r>
            <a:r>
              <a:rPr lang="en-US" i="1" dirty="0" err="1" smtClean="0">
                <a:effectLst/>
              </a:rPr>
              <a:t>i</a:t>
            </a:r>
            <a:r>
              <a:rPr lang="en-US" i="1" dirty="0" smtClean="0">
                <a:effectLst/>
              </a:rPr>
              <a:t> ≤ n</a:t>
            </a:r>
            <a:r>
              <a:rPr lang="en-US" dirty="0" smtClean="0">
                <a:effectLst/>
              </a:rPr>
              <a:t> , which leads to</a:t>
            </a:r>
            <a:endParaRPr lang="en-US" dirty="0"/>
          </a:p>
        </p:txBody>
      </p:sp>
      <p:pic>
        <p:nvPicPr>
          <p:cNvPr id="5" name="Picture 4" descr="TP_tmp.png"/>
          <p:cNvPicPr>
            <a:picLocks noChangeAspect="1"/>
          </p:cNvPicPr>
          <p:nvPr>
            <p:custDataLst>
              <p:tags r:id="rId1"/>
            </p:custDataLst>
          </p:nvPr>
        </p:nvPicPr>
        <p:blipFill>
          <a:blip r:embed="rId3">
            <a:extLst>
              <a:ext uri="{28A0092B-C50C-407E-A947-70E740481C1C}">
                <a14:useLocalDpi xmlns:a14="http://schemas.microsoft.com/office/drawing/2010/main" val="0"/>
              </a:ext>
            </a:extLst>
          </a:blip>
          <a:stretch>
            <a:fillRect/>
          </a:stretch>
        </p:blipFill>
        <p:spPr>
          <a:xfrm>
            <a:off x="2237154" y="2754923"/>
            <a:ext cx="3556000" cy="660400"/>
          </a:xfrm>
          <a:prstGeom prst="rect">
            <a:avLst/>
          </a:prstGeom>
        </p:spPr>
      </p:pic>
      <p:sp>
        <p:nvSpPr>
          <p:cNvPr id="6" name="TextBox 5"/>
          <p:cNvSpPr txBox="1"/>
          <p:nvPr/>
        </p:nvSpPr>
        <p:spPr>
          <a:xfrm>
            <a:off x="214922" y="3921090"/>
            <a:ext cx="8698264" cy="461665"/>
          </a:xfrm>
          <a:prstGeom prst="rect">
            <a:avLst/>
          </a:prstGeom>
          <a:noFill/>
        </p:spPr>
        <p:txBody>
          <a:bodyPr wrap="none" rtlCol="0">
            <a:spAutoFit/>
          </a:bodyPr>
          <a:lstStyle/>
          <a:p>
            <a:r>
              <a:rPr lang="en-US" sz="2400" dirty="0" smtClean="0"/>
              <a:t>NOTE: </a:t>
            </a:r>
            <a:r>
              <a:rPr lang="en-US" sz="2400" dirty="0" smtClean="0">
                <a:effectLst/>
              </a:rPr>
              <a:t>These conditions make the piecewise polynomial continuous. </a:t>
            </a:r>
            <a:endParaRPr lang="en-US" sz="2400" dirty="0"/>
          </a:p>
        </p:txBody>
      </p:sp>
    </p:spTree>
    <p:extLst>
      <p:ext uri="{BB962C8B-B14F-4D97-AF65-F5344CB8AC3E}">
        <p14:creationId xmlns:p14="http://schemas.microsoft.com/office/powerpoint/2010/main" val="3151552570"/>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915"/>
            <a:ext cx="8229600" cy="1143000"/>
          </a:xfrm>
        </p:spPr>
        <p:txBody>
          <a:bodyPr/>
          <a:lstStyle/>
          <a:p>
            <a:r>
              <a:rPr lang="en-US" dirty="0" smtClean="0"/>
              <a:t>Cubic Spline Requirement 2</a:t>
            </a:r>
            <a:endParaRPr lang="en-US" dirty="0"/>
          </a:p>
        </p:txBody>
      </p:sp>
      <p:sp>
        <p:nvSpPr>
          <p:cNvPr id="8" name="Content Placeholder 7"/>
          <p:cNvSpPr>
            <a:spLocks noGrp="1"/>
          </p:cNvSpPr>
          <p:nvPr>
            <p:ph idx="1"/>
          </p:nvPr>
        </p:nvSpPr>
        <p:spPr>
          <a:xfrm>
            <a:off x="457200" y="1151915"/>
            <a:ext cx="8229600" cy="4525963"/>
          </a:xfrm>
        </p:spPr>
        <p:txBody>
          <a:bodyPr/>
          <a:lstStyle/>
          <a:p>
            <a:r>
              <a:rPr lang="en-US" dirty="0" smtClean="0">
                <a:effectLst/>
              </a:rPr>
              <a:t>Let </a:t>
            </a:r>
            <a:r>
              <a:rPr lang="en-US" i="1" dirty="0" smtClean="0">
                <a:effectLst/>
              </a:rPr>
              <a:t>D</a:t>
            </a:r>
            <a:r>
              <a:rPr lang="en-US" i="1" baseline="-25000" dirty="0" smtClean="0">
                <a:effectLst/>
              </a:rPr>
              <a:t>i</a:t>
            </a:r>
            <a:r>
              <a:rPr lang="en-US" i="1" dirty="0" smtClean="0">
                <a:effectLst/>
              </a:rPr>
              <a:t> ,1 ≤ </a:t>
            </a:r>
            <a:r>
              <a:rPr lang="en-US" i="1" dirty="0" err="1" smtClean="0">
                <a:effectLst/>
              </a:rPr>
              <a:t>i</a:t>
            </a:r>
            <a:r>
              <a:rPr lang="en-US" i="1" dirty="0" smtClean="0">
                <a:effectLst/>
              </a:rPr>
              <a:t> ≤ n+1</a:t>
            </a:r>
            <a:r>
              <a:rPr lang="en-US" dirty="0" smtClean="0">
                <a:effectLst/>
              </a:rPr>
              <a:t> be the value of the first derivative of the </a:t>
            </a:r>
            <a:r>
              <a:rPr lang="en-US" i="1" dirty="0" smtClean="0">
                <a:effectLst/>
              </a:rPr>
              <a:t>p</a:t>
            </a:r>
            <a:r>
              <a:rPr lang="en-US" i="1" baseline="-25000" dirty="0" smtClean="0">
                <a:effectLst/>
              </a:rPr>
              <a:t>i</a:t>
            </a:r>
            <a:r>
              <a:rPr lang="en-US" dirty="0" smtClean="0">
                <a:effectLst/>
              </a:rPr>
              <a:t> at the knots, and require that at the interior points the first derivatives must agree. This assures that the function defined by the piecewise polynomials is continuous and differentiable. For </a:t>
            </a:r>
            <a:r>
              <a:rPr lang="en-US" i="1" dirty="0" err="1" smtClean="0">
                <a:effectLst/>
              </a:rPr>
              <a:t>i</a:t>
            </a:r>
            <a:r>
              <a:rPr lang="en-US" i="1" dirty="0" smtClean="0">
                <a:effectLst/>
              </a:rPr>
              <a:t>=1,2, … n-1 </a:t>
            </a:r>
            <a:endParaRPr lang="en-US" i="1" dirty="0"/>
          </a:p>
        </p:txBody>
      </p:sp>
      <p:pic>
        <p:nvPicPr>
          <p:cNvPr id="10" name="Picture 9" descr="TP_tmp.png"/>
          <p:cNvPicPr>
            <a:picLocks noChangeAspect="1"/>
          </p:cNvPicPr>
          <p:nvPr>
            <p:custDataLst>
              <p:tags r:id="rId1"/>
            </p:custDataLst>
          </p:nvPr>
        </p:nvPicPr>
        <p:blipFill>
          <a:blip r:embed="rId3">
            <a:extLst>
              <a:ext uri="{28A0092B-C50C-407E-A947-70E740481C1C}">
                <a14:useLocalDpi xmlns:a14="http://schemas.microsoft.com/office/drawing/2010/main" val="0"/>
              </a:ext>
            </a:extLst>
          </a:blip>
          <a:stretch>
            <a:fillRect/>
          </a:stretch>
        </p:blipFill>
        <p:spPr>
          <a:xfrm>
            <a:off x="1908904" y="4210539"/>
            <a:ext cx="5037017" cy="1030299"/>
          </a:xfrm>
          <a:prstGeom prst="rect">
            <a:avLst/>
          </a:prstGeom>
        </p:spPr>
      </p:pic>
    </p:spTree>
    <p:extLst>
      <p:ext uri="{BB962C8B-B14F-4D97-AF65-F5344CB8AC3E}">
        <p14:creationId xmlns:p14="http://schemas.microsoft.com/office/powerpoint/2010/main" val="1463762590"/>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Fourier Series</a:t>
            </a:r>
            <a:endParaRPr lang="en-US" dirty="0"/>
          </a:p>
        </p:txBody>
      </p:sp>
      <p:sp>
        <p:nvSpPr>
          <p:cNvPr id="3" name="Content Placeholder 2"/>
          <p:cNvSpPr>
            <a:spLocks noGrp="1"/>
          </p:cNvSpPr>
          <p:nvPr>
            <p:ph idx="1"/>
          </p:nvPr>
        </p:nvSpPr>
        <p:spPr/>
        <p:txBody>
          <a:bodyPr/>
          <a:lstStyle/>
          <a:p>
            <a:r>
              <a:rPr lang="en-US" dirty="0" smtClean="0"/>
              <a:t>When the series converges, we call it the </a:t>
            </a:r>
            <a:r>
              <a:rPr lang="en-US" i="1" dirty="0" smtClean="0"/>
              <a:t>Fourier series</a:t>
            </a:r>
            <a:r>
              <a:rPr lang="en-US" dirty="0" smtClean="0"/>
              <a:t> for </a:t>
            </a:r>
            <a:r>
              <a:rPr lang="en-US" i="1" dirty="0" smtClean="0"/>
              <a:t>f</a:t>
            </a:r>
            <a:r>
              <a:rPr lang="en-US" dirty="0" smtClean="0"/>
              <a:t>. Since the function is composed of periodic functions, </a:t>
            </a:r>
            <a:r>
              <a:rPr lang="en-US" i="1" dirty="0" smtClean="0"/>
              <a:t>f</a:t>
            </a:r>
            <a:r>
              <a:rPr lang="en-US" dirty="0" smtClean="0"/>
              <a:t> is periodic. </a:t>
            </a:r>
            <a:endParaRPr lang="en-US" dirty="0"/>
          </a:p>
        </p:txBody>
      </p:sp>
    </p:spTree>
    <p:extLst>
      <p:ext uri="{BB962C8B-B14F-4D97-AF65-F5344CB8AC3E}">
        <p14:creationId xmlns:p14="http://schemas.microsoft.com/office/powerpoint/2010/main" val="3240570918"/>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smtClean="0"/>
              <a:t>Cubic Spline Requirement 2</a:t>
            </a:r>
            <a:endParaRPr lang="en-US" dirty="0"/>
          </a:p>
        </p:txBody>
      </p:sp>
      <p:sp>
        <p:nvSpPr>
          <p:cNvPr id="3" name="Content Placeholder 2"/>
          <p:cNvSpPr>
            <a:spLocks noGrp="1"/>
          </p:cNvSpPr>
          <p:nvPr>
            <p:ph idx="1"/>
          </p:nvPr>
        </p:nvSpPr>
        <p:spPr>
          <a:xfrm>
            <a:off x="457200" y="916354"/>
            <a:ext cx="8229600" cy="6156569"/>
          </a:xfrm>
        </p:spPr>
        <p:txBody>
          <a:bodyPr/>
          <a:lstStyle/>
          <a:p>
            <a:r>
              <a:rPr lang="en-US" dirty="0" smtClean="0"/>
              <a:t>Solve the equations</a:t>
            </a:r>
            <a:br>
              <a:rPr lang="en-US" dirty="0" smtClean="0"/>
            </a:br>
            <a:r>
              <a:rPr lang="en-US" dirty="0" smtClean="0"/>
              <a:t/>
            </a:r>
            <a:br>
              <a:rPr lang="en-US" dirty="0" smtClean="0"/>
            </a:br>
            <a:r>
              <a:rPr lang="en-US" dirty="0" smtClean="0"/>
              <a:t/>
            </a:r>
            <a:br>
              <a:rPr lang="en-US" dirty="0" smtClean="0"/>
            </a:br>
            <a:r>
              <a:rPr lang="en-US" dirty="0" smtClean="0"/>
              <a:t/>
            </a:r>
            <a:br>
              <a:rPr lang="en-US" dirty="0" smtClean="0"/>
            </a:br>
            <a:r>
              <a:rPr lang="en-US" dirty="0" smtClean="0"/>
              <a:t/>
            </a:r>
            <a:br>
              <a:rPr lang="en-US" dirty="0" smtClean="0"/>
            </a:br>
            <a:r>
              <a:rPr lang="en-US" dirty="0" smtClean="0"/>
              <a:t>for </a:t>
            </a:r>
            <a:r>
              <a:rPr lang="en-US" i="1" dirty="0" err="1" smtClean="0"/>
              <a:t>a</a:t>
            </a:r>
            <a:r>
              <a:rPr lang="en-US" i="1" baseline="-25000" dirty="0" err="1" smtClean="0"/>
              <a:t>i</a:t>
            </a:r>
            <a:r>
              <a:rPr lang="en-US" dirty="0" smtClean="0"/>
              <a:t>, </a:t>
            </a:r>
            <a:r>
              <a:rPr lang="en-US" i="1" dirty="0" smtClean="0"/>
              <a:t>b</a:t>
            </a:r>
            <a:r>
              <a:rPr lang="en-US" i="1" baseline="-25000" dirty="0" smtClean="0"/>
              <a:t>i</a:t>
            </a:r>
            <a:r>
              <a:rPr lang="en-US" dirty="0" smtClean="0"/>
              <a:t>, and </a:t>
            </a:r>
            <a:r>
              <a:rPr lang="en-US" i="1" dirty="0" smtClean="0"/>
              <a:t>c</a:t>
            </a:r>
            <a:r>
              <a:rPr lang="en-US" i="1" baseline="-25000" dirty="0" smtClean="0"/>
              <a:t>i</a:t>
            </a:r>
            <a:r>
              <a:rPr lang="en-US" dirty="0"/>
              <a:t> </a:t>
            </a:r>
            <a:r>
              <a:rPr lang="en-US" dirty="0" smtClean="0"/>
              <a:t>in terms of </a:t>
            </a:r>
            <a:r>
              <a:rPr lang="en-US" i="1" dirty="0" smtClean="0"/>
              <a:t>D</a:t>
            </a:r>
            <a:r>
              <a:rPr lang="en-US" i="1" baseline="-25000" dirty="0" smtClean="0"/>
              <a:t>i</a:t>
            </a:r>
            <a:r>
              <a:rPr lang="en-US" i="1" dirty="0" smtClean="0"/>
              <a:t> </a:t>
            </a:r>
            <a:r>
              <a:rPr lang="en-US" dirty="0" smtClean="0"/>
              <a:t>and </a:t>
            </a:r>
            <a:r>
              <a:rPr lang="en-US" i="1" dirty="0" err="1" smtClean="0"/>
              <a:t>y</a:t>
            </a:r>
            <a:r>
              <a:rPr lang="en-US" i="1" baseline="-25000" dirty="0" err="1" smtClean="0"/>
              <a:t>i</a:t>
            </a:r>
            <a:r>
              <a:rPr lang="en-US" dirty="0" smtClean="0"/>
              <a:t> to obtain</a:t>
            </a:r>
            <a:endParaRPr lang="en-US" dirty="0"/>
          </a:p>
        </p:txBody>
      </p:sp>
      <p:pic>
        <p:nvPicPr>
          <p:cNvPr id="4" name="Picture 3" descr="TP_tmp.png"/>
          <p:cNvPicPr>
            <a:picLocks noChangeAspect="1"/>
          </p:cNvPicPr>
          <p:nvPr>
            <p:custDataLst>
              <p:tags r:id="rId1"/>
            </p:custDataLst>
          </p:nvPr>
        </p:nvPicPr>
        <p:blipFill>
          <a:blip r:embed="rId5">
            <a:extLst>
              <a:ext uri="{28A0092B-C50C-407E-A947-70E740481C1C}">
                <a14:useLocalDpi xmlns:a14="http://schemas.microsoft.com/office/drawing/2010/main" val="0"/>
              </a:ext>
            </a:extLst>
          </a:blip>
          <a:stretch>
            <a:fillRect/>
          </a:stretch>
        </p:blipFill>
        <p:spPr>
          <a:xfrm>
            <a:off x="1719385" y="1455614"/>
            <a:ext cx="4191000" cy="778329"/>
          </a:xfrm>
          <a:prstGeom prst="rect">
            <a:avLst/>
          </a:prstGeom>
        </p:spPr>
      </p:pic>
      <p:pic>
        <p:nvPicPr>
          <p:cNvPr id="5" name="Picture 4" descr="TP_tmp.png"/>
          <p:cNvPicPr>
            <a:picLocks noChangeAspect="1"/>
          </p:cNvPicPr>
          <p:nvPr>
            <p:custDataLst>
              <p:tags r:id="rId2"/>
            </p:custDataLst>
          </p:nvPr>
        </p:nvPicPr>
        <p:blipFill>
          <a:blip r:embed="rId6">
            <a:extLst>
              <a:ext uri="{28A0092B-C50C-407E-A947-70E740481C1C}">
                <a14:useLocalDpi xmlns:a14="http://schemas.microsoft.com/office/drawing/2010/main" val="0"/>
              </a:ext>
            </a:extLst>
          </a:blip>
          <a:stretch>
            <a:fillRect/>
          </a:stretch>
        </p:blipFill>
        <p:spPr>
          <a:xfrm>
            <a:off x="1719386" y="2366663"/>
            <a:ext cx="3907692" cy="799300"/>
          </a:xfrm>
          <a:prstGeom prst="rect">
            <a:avLst/>
          </a:prstGeom>
        </p:spPr>
      </p:pic>
      <p:pic>
        <p:nvPicPr>
          <p:cNvPr id="8" name="Picture 7" descr="TP_tmp.png"/>
          <p:cNvPicPr>
            <a:picLocks noChangeAspect="1"/>
          </p:cNvPicPr>
          <p:nvPr>
            <p:custDataLst>
              <p:tags r:id="rId3"/>
            </p:custDataLst>
          </p:nvPr>
        </p:nvPicPr>
        <p:blipFill>
          <a:blip r:embed="rId7">
            <a:extLst>
              <a:ext uri="{28A0092B-C50C-407E-A947-70E740481C1C}">
                <a14:useLocalDpi xmlns:a14="http://schemas.microsoft.com/office/drawing/2010/main" val="0"/>
              </a:ext>
            </a:extLst>
          </a:blip>
          <a:stretch>
            <a:fillRect/>
          </a:stretch>
        </p:blipFill>
        <p:spPr>
          <a:xfrm>
            <a:off x="1719385" y="4288692"/>
            <a:ext cx="3479800" cy="1346200"/>
          </a:xfrm>
          <a:prstGeom prst="rect">
            <a:avLst/>
          </a:prstGeom>
        </p:spPr>
      </p:pic>
    </p:spTree>
    <p:extLst>
      <p:ext uri="{BB962C8B-B14F-4D97-AF65-F5344CB8AC3E}">
        <p14:creationId xmlns:p14="http://schemas.microsoft.com/office/powerpoint/2010/main" val="1281929705"/>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Cubic Spline Requirement 3</a:t>
            </a:r>
            <a:endParaRPr lang="en-US" dirty="0"/>
          </a:p>
        </p:txBody>
      </p:sp>
      <p:sp>
        <p:nvSpPr>
          <p:cNvPr id="3" name="Content Placeholder 2"/>
          <p:cNvSpPr>
            <a:spLocks noGrp="1"/>
          </p:cNvSpPr>
          <p:nvPr>
            <p:ph idx="1"/>
          </p:nvPr>
        </p:nvSpPr>
        <p:spPr/>
        <p:txBody>
          <a:bodyPr/>
          <a:lstStyle/>
          <a:p>
            <a:r>
              <a:rPr lang="en-US" dirty="0" smtClean="0"/>
              <a:t>At the interior points </a:t>
            </a:r>
            <a:r>
              <a:rPr lang="en-US" i="1" dirty="0" smtClean="0"/>
              <a:t>t</a:t>
            </a:r>
            <a:r>
              <a:rPr lang="en-US" i="1" baseline="-25000" dirty="0" smtClean="0"/>
              <a:t>2</a:t>
            </a:r>
            <a:r>
              <a:rPr lang="en-US" dirty="0" smtClean="0"/>
              <a:t>,</a:t>
            </a:r>
            <a:r>
              <a:rPr lang="en-US" i="1" dirty="0" smtClean="0"/>
              <a:t> t</a:t>
            </a:r>
            <a:r>
              <a:rPr lang="en-US" i="1" baseline="-25000" dirty="0" smtClean="0"/>
              <a:t>3</a:t>
            </a:r>
            <a:r>
              <a:rPr lang="en-US" dirty="0" smtClean="0"/>
              <a:t>, ..., </a:t>
            </a:r>
            <a:r>
              <a:rPr lang="en-US" i="1" dirty="0" err="1" smtClean="0"/>
              <a:t>t</a:t>
            </a:r>
            <a:r>
              <a:rPr lang="en-US" i="1" baseline="-25000" dirty="0" err="1" smtClean="0"/>
              <a:t>n</a:t>
            </a:r>
            <a:r>
              <a:rPr lang="en-US" dirty="0" smtClean="0"/>
              <a:t>, require that the second derivatives of the </a:t>
            </a:r>
            <a:r>
              <a:rPr lang="en-US" dirty="0" err="1" smtClean="0"/>
              <a:t>cubics</a:t>
            </a:r>
            <a:r>
              <a:rPr lang="en-US" dirty="0" smtClean="0"/>
              <a:t> match</a:t>
            </a:r>
            <a:br>
              <a:rPr lang="en-US" dirty="0" smtClean="0"/>
            </a:br>
            <a:r>
              <a:rPr lang="en-US" dirty="0" smtClean="0"/>
              <a:t>(                           )</a:t>
            </a:r>
            <a:br>
              <a:rPr lang="en-US" dirty="0" smtClean="0"/>
            </a:br>
            <a:endParaRPr lang="en-US" dirty="0"/>
          </a:p>
          <a:p>
            <a:pPr marL="0" indent="0">
              <a:buNone/>
            </a:pPr>
            <a:r>
              <a:rPr lang="en-US" dirty="0" smtClean="0"/>
              <a:t>	so</a:t>
            </a:r>
            <a:endParaRPr lang="en-US" dirty="0"/>
          </a:p>
        </p:txBody>
      </p:sp>
      <p:pic>
        <p:nvPicPr>
          <p:cNvPr id="9" name="Picture 8" descr="TP_tmp.png"/>
          <p:cNvPicPr>
            <a:picLocks noChangeAspect="1"/>
          </p:cNvPicPr>
          <p:nvPr>
            <p:custDataLst>
              <p:tags r:id="rId2"/>
            </p:custDataLst>
          </p:nvPr>
        </p:nvPicPr>
        <p:blipFill>
          <a:blip r:embed="rId4">
            <a:extLst>
              <a:ext uri="{28A0092B-C50C-407E-A947-70E740481C1C}">
                <a14:useLocalDpi xmlns:a14="http://schemas.microsoft.com/office/drawing/2010/main" val="0"/>
              </a:ext>
            </a:extLst>
          </a:blip>
          <a:stretch>
            <a:fillRect/>
          </a:stretch>
        </p:blipFill>
        <p:spPr bwMode="auto">
          <a:xfrm>
            <a:off x="1177307" y="2733687"/>
            <a:ext cx="2250601" cy="380383"/>
          </a:xfrm>
          <a:prstGeom prst="rect">
            <a:avLst/>
          </a:prstGeom>
          <a:noFill/>
          <a:ln/>
          <a:effectLst/>
          <a:extLst>
            <a:ext uri="{909E8E84-426E-40dd-AFC4-6F175D3DCCD1}">
              <a14:hiddenFill xmlns:a14="http://schemas.microsoft.com/office/drawing/2010/main">
                <a:pattFill prst="pct5">
                  <a:fgClr>
                    <a:srgbClr val="FFFFFF">
                      <a:alpha val="0"/>
                    </a:srgbClr>
                  </a:fgClr>
                  <a:bgClr>
                    <a:srgbClr val="FFFFFF">
                      <a:alpha val="0"/>
                    </a:srgbClr>
                  </a:bgClr>
                </a:pattFill>
              </a14:hiddenFill>
            </a:ext>
            <a:ext uri="{AF507438-7753-43e0-B8FC-AC1667EBCBE1}">
              <a14:hiddenEffects xmlns:a14="http://schemas.microsoft.com/office/drawing/2010/main">
                <a:effectLst>
                  <a:outerShdw blurRad="63500" dist="37357" dir="2700000" rotWithShape="0">
                    <a:scrgbClr r="0" g="0" b="0"/>
                  </a:outerShdw>
                </a:effectLst>
              </a14:hiddenEffects>
            </a:ext>
            <a:ext uri="{31F19639-BCED-4a60-ADC4-E9642A236FB7}">
              <a14:hiddenScene3d xmlns:a14="http://schemas.microsoft.com/office/drawing/2010/main">
                <a:camera prst="orthographicFront">
                  <a:rot lat="0" lon="0" rev="0"/>
                </a:camera>
                <a:lightRig rig="threePt" dir="t">
                  <a:rot lat="0" lon="0" rev="0"/>
                </a:lightRig>
              </a14:hiddenScene3d>
            </a:ext>
            <a:ext uri="{E45631CC-5BF2-4c18-A39C-3461C7D3F71A}">
              <a14:hiddenSp3d xmlns:a14="http://schemas.microsoft.com/office/drawing/2010/main" extrusionH="457200">
                <a:contourClr>
                  <a:srgbClr val="000000"/>
                </a:contourClr>
              </a14:hiddenSp3d>
            </a:ext>
            <a:ext uri="{53640926-AAD7-44d8-BBD7-CCE9431645EC}">
              <a14:shadowObscured xmlns:a14="http://schemas.microsoft.com/office/drawing/2010/main"/>
            </a:ext>
          </a:extLst>
        </p:spPr>
      </p:pic>
      <p:graphicFrame>
        <p:nvGraphicFramePr>
          <p:cNvPr id="8" name="Object 7"/>
          <p:cNvGraphicFramePr>
            <a:graphicFrameLocks noChangeAspect="1"/>
          </p:cNvGraphicFramePr>
          <p:nvPr>
            <p:extLst>
              <p:ext uri="{D42A27DB-BD31-4B8C-83A1-F6EECF244321}">
                <p14:modId xmlns:p14="http://schemas.microsoft.com/office/powerpoint/2010/main" val="1788880593"/>
              </p:ext>
            </p:extLst>
          </p:nvPr>
        </p:nvGraphicFramePr>
        <p:xfrm>
          <a:off x="2397368" y="4187091"/>
          <a:ext cx="4000514" cy="492371"/>
        </p:xfrm>
        <a:graphic>
          <a:graphicData uri="http://schemas.openxmlformats.org/presentationml/2006/ole">
            <mc:AlternateContent xmlns:mc="http://schemas.openxmlformats.org/markup-compatibility/2006">
              <mc:Choice xmlns:v="urn:schemas-microsoft-com:vml" Requires="v">
                <p:oleObj spid="_x0000_s23558" name="Equation" r:id="rId5" imgW="1651000" imgH="203200" progId="Equation.DSMT4">
                  <p:embed/>
                </p:oleObj>
              </mc:Choice>
              <mc:Fallback>
                <p:oleObj name="Equation" r:id="rId5" imgW="1651000" imgH="203200" progId="Equation.DSMT4">
                  <p:embed/>
                  <p:pic>
                    <p:nvPicPr>
                      <p:cNvPr id="0" name=""/>
                      <p:cNvPicPr/>
                      <p:nvPr/>
                    </p:nvPicPr>
                    <p:blipFill>
                      <a:blip r:embed="rId6"/>
                      <a:stretch>
                        <a:fillRect/>
                      </a:stretch>
                    </p:blipFill>
                    <p:spPr>
                      <a:xfrm>
                        <a:off x="2397368" y="4187091"/>
                        <a:ext cx="4000514" cy="492371"/>
                      </a:xfrm>
                      <a:prstGeom prst="rect">
                        <a:avLst/>
                      </a:prstGeom>
                    </p:spPr>
                  </p:pic>
                </p:oleObj>
              </mc:Fallback>
            </mc:AlternateContent>
          </a:graphicData>
        </a:graphic>
      </p:graphicFrame>
    </p:spTree>
    <p:extLst>
      <p:ext uri="{BB962C8B-B14F-4D97-AF65-F5344CB8AC3E}">
        <p14:creationId xmlns:p14="http://schemas.microsoft.com/office/powerpoint/2010/main" val="2582748167"/>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Cubic Spline Requirement 4</a:t>
            </a:r>
            <a:endParaRPr lang="en-US" dirty="0"/>
          </a:p>
        </p:txBody>
      </p:sp>
      <p:sp>
        <p:nvSpPr>
          <p:cNvPr id="3" name="Content Placeholder 2"/>
          <p:cNvSpPr>
            <a:spLocks noGrp="1"/>
          </p:cNvSpPr>
          <p:nvPr>
            <p:ph idx="1"/>
          </p:nvPr>
        </p:nvSpPr>
        <p:spPr/>
        <p:txBody>
          <a:bodyPr/>
          <a:lstStyle/>
          <a:p>
            <a:r>
              <a:rPr lang="en-US" dirty="0"/>
              <a:t>R</a:t>
            </a:r>
            <a:r>
              <a:rPr lang="en-US" dirty="0" smtClean="0">
                <a:effectLst/>
              </a:rPr>
              <a:t>equire that </a:t>
            </a:r>
            <a:r>
              <a:rPr lang="en-US" i="1" dirty="0" smtClean="0">
                <a:effectLst/>
              </a:rPr>
              <a:t>p</a:t>
            </a:r>
            <a:r>
              <a:rPr lang="en-US" i="1" baseline="-25000" dirty="0" smtClean="0">
                <a:effectLst/>
              </a:rPr>
              <a:t>1</a:t>
            </a:r>
            <a:r>
              <a:rPr lang="en-US" i="1" dirty="0" smtClean="0">
                <a:effectLst/>
              </a:rPr>
              <a:t> (0)= y</a:t>
            </a:r>
            <a:r>
              <a:rPr lang="en-US" i="1" baseline="-25000" dirty="0" smtClean="0">
                <a:effectLst/>
              </a:rPr>
              <a:t>1</a:t>
            </a:r>
            <a:r>
              <a:rPr lang="en-US" dirty="0" smtClean="0">
                <a:effectLst/>
              </a:rPr>
              <a:t> and </a:t>
            </a:r>
            <a:r>
              <a:rPr lang="en-US" i="1" dirty="0" err="1" smtClean="0">
                <a:effectLst/>
              </a:rPr>
              <a:t>p</a:t>
            </a:r>
            <a:r>
              <a:rPr lang="en-US" i="1" baseline="-25000" dirty="0" err="1" smtClean="0">
                <a:effectLst/>
              </a:rPr>
              <a:t>n</a:t>
            </a:r>
            <a:r>
              <a:rPr lang="en-US" i="1" dirty="0" smtClean="0">
                <a:effectLst/>
              </a:rPr>
              <a:t> (1)= y</a:t>
            </a:r>
            <a:r>
              <a:rPr lang="en-US" i="1" baseline="-25000" dirty="0" smtClean="0">
                <a:effectLst/>
              </a:rPr>
              <a:t>n+1</a:t>
            </a:r>
            <a:r>
              <a:rPr lang="en-US" dirty="0" smtClean="0">
                <a:effectLst/>
              </a:rPr>
              <a:t> , which gives</a:t>
            </a:r>
            <a:endParaRPr lang="en-US" dirty="0"/>
          </a:p>
        </p:txBody>
      </p:sp>
      <p:pic>
        <p:nvPicPr>
          <p:cNvPr id="5" name="Picture 4" descr="TP_tmp.png"/>
          <p:cNvPicPr>
            <a:picLocks noChangeAspect="1"/>
          </p:cNvPicPr>
          <p:nvPr>
            <p:custDataLst>
              <p:tags r:id="rId1"/>
            </p:custDataLst>
          </p:nvPr>
        </p:nvPicPr>
        <p:blipFill>
          <a:blip r:embed="rId3">
            <a:extLst>
              <a:ext uri="{28A0092B-C50C-407E-A947-70E740481C1C}">
                <a14:useLocalDpi xmlns:a14="http://schemas.microsoft.com/office/drawing/2010/main" val="0"/>
              </a:ext>
            </a:extLst>
          </a:blip>
          <a:stretch>
            <a:fillRect/>
          </a:stretch>
        </p:blipFill>
        <p:spPr>
          <a:xfrm>
            <a:off x="1993901" y="2723660"/>
            <a:ext cx="4475904" cy="871415"/>
          </a:xfrm>
          <a:prstGeom prst="rect">
            <a:avLst/>
          </a:prstGeom>
        </p:spPr>
      </p:pic>
    </p:spTree>
    <p:extLst>
      <p:ext uri="{BB962C8B-B14F-4D97-AF65-F5344CB8AC3E}">
        <p14:creationId xmlns:p14="http://schemas.microsoft.com/office/powerpoint/2010/main" val="4044206050"/>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Equations and Unknowns So Far</a:t>
            </a:r>
            <a:endParaRPr lang="en-US" dirty="0"/>
          </a:p>
        </p:txBody>
      </p:sp>
      <p:sp>
        <p:nvSpPr>
          <p:cNvPr id="3" name="Content Placeholder 2"/>
          <p:cNvSpPr>
            <a:spLocks noGrp="1"/>
          </p:cNvSpPr>
          <p:nvPr>
            <p:ph idx="1"/>
          </p:nvPr>
        </p:nvSpPr>
        <p:spPr/>
        <p:txBody>
          <a:bodyPr/>
          <a:lstStyle/>
          <a:p>
            <a:r>
              <a:rPr lang="en-US" dirty="0" smtClean="0">
                <a:effectLst/>
              </a:rPr>
              <a:t>The current equations are</a:t>
            </a:r>
            <a:endParaRPr lang="en-US" dirty="0" smtClean="0"/>
          </a:p>
          <a:p>
            <a:pPr lvl="1">
              <a:buFont typeface="Arial"/>
              <a:buChar char="•"/>
            </a:pPr>
            <a:r>
              <a:rPr lang="en-US" dirty="0" smtClean="0">
                <a:effectLst/>
              </a:rPr>
              <a:t>Equating the polynomial values at the interior points: 2( </a:t>
            </a:r>
            <a:r>
              <a:rPr lang="en-US" i="1" dirty="0" smtClean="0">
                <a:effectLst/>
              </a:rPr>
              <a:t>n</a:t>
            </a:r>
            <a:r>
              <a:rPr lang="en-US" dirty="0" smtClean="0">
                <a:effectLst/>
              </a:rPr>
              <a:t>-1 ) equations</a:t>
            </a:r>
          </a:p>
          <a:p>
            <a:pPr lvl="1">
              <a:buFont typeface="Arial"/>
              <a:buChar char="•"/>
            </a:pPr>
            <a:r>
              <a:rPr lang="en-US" dirty="0" smtClean="0">
                <a:effectLst/>
              </a:rPr>
              <a:t>Equating the first derivatives at the interior points: ( </a:t>
            </a:r>
            <a:r>
              <a:rPr lang="en-US" i="1" dirty="0" smtClean="0">
                <a:effectLst/>
              </a:rPr>
              <a:t>n</a:t>
            </a:r>
            <a:r>
              <a:rPr lang="en-US" dirty="0" smtClean="0">
                <a:effectLst/>
              </a:rPr>
              <a:t>-1 ) equations</a:t>
            </a:r>
          </a:p>
          <a:p>
            <a:pPr lvl="1">
              <a:buFont typeface="Arial"/>
              <a:buChar char="•"/>
            </a:pPr>
            <a:r>
              <a:rPr lang="en-US" dirty="0" smtClean="0">
                <a:effectLst/>
              </a:rPr>
              <a:t>Equating the second derivatives at the interior points: ( </a:t>
            </a:r>
            <a:r>
              <a:rPr lang="en-US" i="1" dirty="0" smtClean="0">
                <a:effectLst/>
              </a:rPr>
              <a:t>n</a:t>
            </a:r>
            <a:r>
              <a:rPr lang="en-US" dirty="0" smtClean="0">
                <a:effectLst/>
              </a:rPr>
              <a:t>-1 ) equations</a:t>
            </a:r>
          </a:p>
          <a:p>
            <a:pPr lvl="1">
              <a:buFont typeface="Arial"/>
              <a:buChar char="•"/>
            </a:pPr>
            <a:r>
              <a:rPr lang="en-US" dirty="0" smtClean="0">
                <a:effectLst/>
              </a:rPr>
              <a:t>Require that p</a:t>
            </a:r>
            <a:r>
              <a:rPr lang="en-US" baseline="-25000" dirty="0" smtClean="0">
                <a:effectLst/>
              </a:rPr>
              <a:t>1</a:t>
            </a:r>
            <a:r>
              <a:rPr lang="en-US" dirty="0" smtClean="0">
                <a:effectLst/>
              </a:rPr>
              <a:t> (0)= y</a:t>
            </a:r>
            <a:r>
              <a:rPr lang="en-US" i="1" dirty="0" smtClean="0">
                <a:effectLst/>
              </a:rPr>
              <a:t>1</a:t>
            </a:r>
            <a:r>
              <a:rPr lang="en-US" dirty="0" smtClean="0">
                <a:effectLst/>
              </a:rPr>
              <a:t> and </a:t>
            </a:r>
            <a:r>
              <a:rPr lang="en-US" dirty="0" err="1" smtClean="0">
                <a:effectLst/>
              </a:rPr>
              <a:t>p</a:t>
            </a:r>
            <a:r>
              <a:rPr lang="en-US" baseline="-25000" dirty="0" err="1" smtClean="0">
                <a:effectLst/>
              </a:rPr>
              <a:t>n</a:t>
            </a:r>
            <a:r>
              <a:rPr lang="en-US" dirty="0" smtClean="0">
                <a:effectLst/>
              </a:rPr>
              <a:t> (1)= y</a:t>
            </a:r>
            <a:r>
              <a:rPr lang="en-US" baseline="-25000" dirty="0" smtClean="0">
                <a:effectLst/>
              </a:rPr>
              <a:t>n+1 </a:t>
            </a:r>
            <a:r>
              <a:rPr lang="en-US" dirty="0" smtClean="0">
                <a:effectLst/>
              </a:rPr>
              <a:t>: 2 equations </a:t>
            </a:r>
            <a:endParaRPr lang="en-US" dirty="0"/>
          </a:p>
        </p:txBody>
      </p:sp>
      <p:sp>
        <p:nvSpPr>
          <p:cNvPr id="4" name="TextBox 3"/>
          <p:cNvSpPr txBox="1"/>
          <p:nvPr/>
        </p:nvSpPr>
        <p:spPr>
          <a:xfrm>
            <a:off x="2774461" y="6126163"/>
            <a:ext cx="3099376" cy="461665"/>
          </a:xfrm>
          <a:prstGeom prst="rect">
            <a:avLst/>
          </a:prstGeom>
          <a:noFill/>
        </p:spPr>
        <p:txBody>
          <a:bodyPr wrap="none" rtlCol="0">
            <a:spAutoFit/>
          </a:bodyPr>
          <a:lstStyle/>
          <a:p>
            <a:r>
              <a:rPr lang="en-US" sz="2400" dirty="0" smtClean="0"/>
              <a:t>TOTAL: 4</a:t>
            </a:r>
            <a:r>
              <a:rPr lang="en-US" sz="2400" i="1" dirty="0" smtClean="0"/>
              <a:t>n</a:t>
            </a:r>
            <a:r>
              <a:rPr lang="en-US" sz="2400" dirty="0" smtClean="0"/>
              <a:t>-2 equations.</a:t>
            </a:r>
            <a:endParaRPr lang="en-US" sz="2400" dirty="0"/>
          </a:p>
        </p:txBody>
      </p:sp>
    </p:spTree>
    <p:extLst>
      <p:ext uri="{BB962C8B-B14F-4D97-AF65-F5344CB8AC3E}">
        <p14:creationId xmlns:p14="http://schemas.microsoft.com/office/powerpoint/2010/main" val="217226763"/>
      </p:ext>
    </p:extLst>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smtClean="0"/>
              <a:t>Equations and Unknowns So Far</a:t>
            </a:r>
            <a:endParaRPr lang="en-US" dirty="0"/>
          </a:p>
        </p:txBody>
      </p:sp>
      <p:sp>
        <p:nvSpPr>
          <p:cNvPr id="3" name="Content Placeholder 2"/>
          <p:cNvSpPr>
            <a:spLocks noGrp="1"/>
          </p:cNvSpPr>
          <p:nvPr>
            <p:ph idx="1"/>
          </p:nvPr>
        </p:nvSpPr>
        <p:spPr>
          <a:xfrm>
            <a:off x="457200" y="1143000"/>
            <a:ext cx="8229600" cy="4525963"/>
          </a:xfrm>
        </p:spPr>
        <p:txBody>
          <a:bodyPr>
            <a:normAutofit/>
          </a:bodyPr>
          <a:lstStyle/>
          <a:p>
            <a:r>
              <a:rPr lang="en-US" dirty="0" smtClean="0">
                <a:effectLst/>
              </a:rPr>
              <a:t>Each cubic polynomial </a:t>
            </a:r>
            <a:r>
              <a:rPr lang="en-US" i="1" dirty="0" smtClean="0">
                <a:effectLst/>
              </a:rPr>
              <a:t>p</a:t>
            </a:r>
            <a:r>
              <a:rPr lang="en-US" i="1" baseline="-25000" dirty="0" smtClean="0">
                <a:effectLst/>
              </a:rPr>
              <a:t>i</a:t>
            </a:r>
            <a:r>
              <a:rPr lang="en-US" dirty="0" smtClean="0">
                <a:effectLst/>
              </a:rPr>
              <a:t> ,</a:t>
            </a:r>
            <a:r>
              <a:rPr lang="en-US" i="1" dirty="0" smtClean="0">
                <a:effectLst/>
              </a:rPr>
              <a:t>1 ≤ </a:t>
            </a:r>
            <a:r>
              <a:rPr lang="en-US" i="1" dirty="0" err="1" smtClean="0">
                <a:effectLst/>
              </a:rPr>
              <a:t>i</a:t>
            </a:r>
            <a:r>
              <a:rPr lang="en-US" i="1" dirty="0" smtClean="0">
                <a:effectLst/>
              </a:rPr>
              <a:t> ≤ n</a:t>
            </a:r>
            <a:r>
              <a:rPr lang="en-US" dirty="0" smtClean="0">
                <a:effectLst/>
              </a:rPr>
              <a:t> has 4 unknown coefficients </a:t>
            </a:r>
            <a:r>
              <a:rPr lang="en-US" i="1" dirty="0" smtClean="0">
                <a:effectLst/>
              </a:rPr>
              <a:t>{ </a:t>
            </a:r>
            <a:r>
              <a:rPr lang="en-US" i="1" dirty="0" err="1" smtClean="0">
                <a:effectLst/>
              </a:rPr>
              <a:t>a</a:t>
            </a:r>
            <a:r>
              <a:rPr lang="en-US" i="1" baseline="-25000" dirty="0" err="1" smtClean="0">
                <a:effectLst/>
              </a:rPr>
              <a:t>i</a:t>
            </a:r>
            <a:r>
              <a:rPr lang="en-US" i="1" dirty="0" smtClean="0">
                <a:effectLst/>
              </a:rPr>
              <a:t> , b</a:t>
            </a:r>
            <a:r>
              <a:rPr lang="en-US" i="1" baseline="-25000" dirty="0" smtClean="0">
                <a:effectLst/>
              </a:rPr>
              <a:t>i</a:t>
            </a:r>
            <a:r>
              <a:rPr lang="en-US" i="1" dirty="0" smtClean="0">
                <a:effectLst/>
              </a:rPr>
              <a:t> , c</a:t>
            </a:r>
            <a:r>
              <a:rPr lang="en-US" i="1" baseline="-25000" dirty="0" smtClean="0">
                <a:effectLst/>
              </a:rPr>
              <a:t>i</a:t>
            </a:r>
            <a:r>
              <a:rPr lang="en-US" i="1" dirty="0" smtClean="0">
                <a:effectLst/>
              </a:rPr>
              <a:t> , d</a:t>
            </a:r>
            <a:r>
              <a:rPr lang="en-US" i="1" baseline="-25000" dirty="0" smtClean="0">
                <a:effectLst/>
              </a:rPr>
              <a:t>i</a:t>
            </a:r>
            <a:r>
              <a:rPr lang="en-US" dirty="0" smtClean="0">
                <a:effectLst/>
              </a:rPr>
              <a:t> } , so there are a total of </a:t>
            </a:r>
            <a:r>
              <a:rPr lang="en-US" i="1" dirty="0" smtClean="0">
                <a:effectLst/>
              </a:rPr>
              <a:t>4n</a:t>
            </a:r>
            <a:r>
              <a:rPr lang="en-US" dirty="0" smtClean="0">
                <a:effectLst/>
              </a:rPr>
              <a:t> unknowns. </a:t>
            </a:r>
            <a:endParaRPr lang="en-US" dirty="0"/>
          </a:p>
        </p:txBody>
      </p:sp>
    </p:spTree>
    <p:extLst>
      <p:ext uri="{BB962C8B-B14F-4D97-AF65-F5344CB8AC3E}">
        <p14:creationId xmlns:p14="http://schemas.microsoft.com/office/powerpoint/2010/main" val="2479629674"/>
      </p:ext>
    </p:extLst>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 of Spline</a:t>
            </a:r>
            <a:endParaRPr lang="en-US" dirty="0"/>
          </a:p>
        </p:txBody>
      </p:sp>
      <p:sp>
        <p:nvSpPr>
          <p:cNvPr id="3" name="Content Placeholder 2"/>
          <p:cNvSpPr>
            <a:spLocks noGrp="1"/>
          </p:cNvSpPr>
          <p:nvPr>
            <p:ph idx="1"/>
          </p:nvPr>
        </p:nvSpPr>
        <p:spPr/>
        <p:txBody>
          <a:bodyPr>
            <a:normAutofit lnSpcReduction="10000"/>
          </a:bodyPr>
          <a:lstStyle/>
          <a:p>
            <a:r>
              <a:rPr lang="en-US" dirty="0" smtClean="0"/>
              <a:t>Have 4n-2 equations and 4n unknowns. We must have two more equations. The choice of equations determines the type of spline.</a:t>
            </a:r>
          </a:p>
          <a:p>
            <a:pPr marL="971550" lvl="1" indent="-514350">
              <a:buFont typeface="+mj-lt"/>
              <a:buAutoNum type="arabicPeriod"/>
            </a:pPr>
            <a:r>
              <a:rPr lang="en-US" dirty="0" smtClean="0"/>
              <a:t>Require                                 - </a:t>
            </a:r>
            <a:r>
              <a:rPr lang="en-US" i="1" dirty="0" smtClean="0"/>
              <a:t>natural spline</a:t>
            </a:r>
            <a:r>
              <a:rPr lang="en-US" dirty="0" smtClean="0"/>
              <a:t>.</a:t>
            </a:r>
          </a:p>
          <a:p>
            <a:pPr marL="971550" lvl="1" indent="-514350">
              <a:buFont typeface="+mj-lt"/>
              <a:buAutoNum type="arabicPeriod"/>
            </a:pPr>
            <a:r>
              <a:rPr lang="en-US" dirty="0" smtClean="0"/>
              <a:t>R</a:t>
            </a:r>
            <a:r>
              <a:rPr lang="en-US" dirty="0" smtClean="0">
                <a:effectLst/>
              </a:rPr>
              <a:t>equire that the third derivatives are continuous at t</a:t>
            </a:r>
            <a:r>
              <a:rPr lang="en-US" baseline="-25000" dirty="0" smtClean="0">
                <a:effectLst/>
              </a:rPr>
              <a:t>2</a:t>
            </a:r>
            <a:r>
              <a:rPr lang="en-US" dirty="0" smtClean="0">
                <a:effectLst/>
              </a:rPr>
              <a:t> , and </a:t>
            </a:r>
            <a:r>
              <a:rPr lang="en-US" dirty="0" err="1" smtClean="0">
                <a:effectLst/>
              </a:rPr>
              <a:t>t</a:t>
            </a:r>
            <a:r>
              <a:rPr lang="en-US" baseline="-25000" dirty="0" err="1" smtClean="0">
                <a:effectLst/>
              </a:rPr>
              <a:t>n</a:t>
            </a:r>
            <a:r>
              <a:rPr lang="en-US" dirty="0" smtClean="0">
                <a:effectLst/>
              </a:rPr>
              <a:t> -  </a:t>
            </a:r>
            <a:r>
              <a:rPr lang="en-US" i="1" dirty="0" smtClean="0">
                <a:effectLst/>
              </a:rPr>
              <a:t>not-a-knot</a:t>
            </a:r>
            <a:r>
              <a:rPr lang="en-US" dirty="0" smtClean="0">
                <a:effectLst/>
              </a:rPr>
              <a:t> condition.</a:t>
            </a:r>
          </a:p>
          <a:p>
            <a:pPr marL="971550" lvl="1" indent="-514350">
              <a:buFont typeface="+mj-lt"/>
              <a:buAutoNum type="arabicPeriod"/>
            </a:pPr>
            <a:r>
              <a:rPr lang="en-US" dirty="0" smtClean="0"/>
              <a:t>Specify the value of the first derivative at the endpoints x</a:t>
            </a:r>
            <a:r>
              <a:rPr lang="en-US" baseline="-25000" dirty="0" smtClean="0"/>
              <a:t>1</a:t>
            </a:r>
            <a:r>
              <a:rPr lang="en-US" dirty="0" smtClean="0"/>
              <a:t>, x</a:t>
            </a:r>
            <a:r>
              <a:rPr lang="en-US" baseline="-25000" dirty="0" smtClean="0"/>
              <a:t>n+1</a:t>
            </a:r>
            <a:r>
              <a:rPr lang="en-US" dirty="0" smtClean="0"/>
              <a:t>. </a:t>
            </a:r>
            <a:r>
              <a:rPr lang="en-US" dirty="0" smtClean="0">
                <a:effectLst/>
              </a:rPr>
              <a:t>This requires that the derivatives are known or can be estimated there – </a:t>
            </a:r>
            <a:r>
              <a:rPr lang="en-US" i="1" dirty="0" smtClean="0">
                <a:effectLst/>
              </a:rPr>
              <a:t>clamped spline</a:t>
            </a:r>
            <a:r>
              <a:rPr lang="en-US" dirty="0" smtClean="0">
                <a:effectLst/>
              </a:rPr>
              <a:t>.</a:t>
            </a:r>
            <a:endParaRPr lang="en-US" dirty="0"/>
          </a:p>
        </p:txBody>
      </p:sp>
      <p:pic>
        <p:nvPicPr>
          <p:cNvPr id="6" name="Picture 5" descr="TP_tmp.png"/>
          <p:cNvPicPr>
            <a:picLocks noChangeAspect="1"/>
          </p:cNvPicPr>
          <p:nvPr>
            <p:custDataLst>
              <p:tags r:id="rId1"/>
            </p:custDataLst>
          </p:nvPr>
        </p:nvPicPr>
        <p:blipFill>
          <a:blip r:embed="rId3">
            <a:extLst>
              <a:ext uri="{28A0092B-C50C-407E-A947-70E740481C1C}">
                <a14:useLocalDpi xmlns:a14="http://schemas.microsoft.com/office/drawing/2010/main" val="0"/>
              </a:ext>
            </a:extLst>
          </a:blip>
          <a:stretch>
            <a:fillRect/>
          </a:stretch>
        </p:blipFill>
        <p:spPr bwMode="auto">
          <a:xfrm>
            <a:off x="2727408" y="3107645"/>
            <a:ext cx="2438400" cy="304800"/>
          </a:xfrm>
          <a:prstGeom prst="rect">
            <a:avLst/>
          </a:prstGeom>
          <a:noFill/>
          <a:ln/>
          <a:effectLst/>
          <a:extLst>
            <a:ext uri="{909E8E84-426E-40dd-AFC4-6F175D3DCCD1}">
              <a14:hiddenFill xmlns:a14="http://schemas.microsoft.com/office/drawing/2010/main">
                <a:pattFill prst="pct5">
                  <a:fgClr>
                    <a:srgbClr val="FFFFFF">
                      <a:alpha val="0"/>
                    </a:srgbClr>
                  </a:fgClr>
                  <a:bgClr>
                    <a:srgbClr val="FFFFFF">
                      <a:alpha val="0"/>
                    </a:srgbClr>
                  </a:bgClr>
                </a:pattFill>
              </a14:hiddenFill>
            </a:ext>
            <a:ext uri="{AF507438-7753-43e0-B8FC-AC1667EBCBE1}">
              <a14:hiddenEffects xmlns:a14="http://schemas.microsoft.com/office/drawing/2010/main">
                <a:effectLst>
                  <a:outerShdw blurRad="63500" dist="37357" dir="2700000" rotWithShape="0">
                    <a:scrgbClr r="0" g="0" b="0"/>
                  </a:outerShdw>
                </a:effectLst>
              </a14:hiddenEffects>
            </a:ext>
            <a:ext uri="{31F19639-BCED-4a60-ADC4-E9642A236FB7}">
              <a14:hiddenScene3d xmlns:a14="http://schemas.microsoft.com/office/drawing/2010/main">
                <a:camera prst="orthographicFront">
                  <a:rot lat="0" lon="0" rev="0"/>
                </a:camera>
                <a:lightRig rig="threePt" dir="t">
                  <a:rot lat="0" lon="0" rev="0"/>
                </a:lightRig>
              </a14:hiddenScene3d>
            </a:ext>
            <a:ext uri="{E45631CC-5BF2-4c18-A39C-3461C7D3F71A}">
              <a14:hiddenSp3d xmlns:a14="http://schemas.microsoft.com/office/drawing/2010/main" extrusionH="457200">
                <a:contourClr>
                  <a:srgbClr val="000000"/>
                </a:contourClr>
              </a14:hiddenSp3d>
            </a:ext>
            <a:ext uri="{53640926-AAD7-44d8-BBD7-CCE9431645EC}">
              <a14:shadowObscured xmlns:a14="http://schemas.microsoft.com/office/drawing/2010/main"/>
            </a:ext>
          </a:extLst>
        </p:spPr>
      </p:pic>
    </p:spTree>
    <p:extLst>
      <p:ext uri="{BB962C8B-B14F-4D97-AF65-F5344CB8AC3E}">
        <p14:creationId xmlns:p14="http://schemas.microsoft.com/office/powerpoint/2010/main" val="3999983399"/>
      </p:ext>
    </p:extLst>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Implementation of Cubic Splines</a:t>
            </a:r>
            <a:endParaRPr lang="en-US" dirty="0"/>
          </a:p>
        </p:txBody>
      </p:sp>
      <p:sp>
        <p:nvSpPr>
          <p:cNvPr id="6" name="Content Placeholder 5"/>
          <p:cNvSpPr>
            <a:spLocks noGrp="1"/>
          </p:cNvSpPr>
          <p:nvPr>
            <p:ph idx="1"/>
          </p:nvPr>
        </p:nvSpPr>
        <p:spPr/>
        <p:txBody>
          <a:bodyPr>
            <a:normAutofit fontScale="92500" lnSpcReduction="20000"/>
          </a:bodyPr>
          <a:lstStyle/>
          <a:p>
            <a:r>
              <a:rPr lang="en-US" dirty="0" smtClean="0"/>
              <a:t>The 4n × 4n system is not solved for the spline coefficients. Using some mathematical manipulation, it can be shown that</a:t>
            </a:r>
            <a:br>
              <a:rPr lang="en-US" dirty="0" smtClean="0"/>
            </a:br>
            <a:r>
              <a:rPr lang="en-US" dirty="0" smtClean="0"/>
              <a:t/>
            </a:r>
            <a:br>
              <a:rPr lang="en-US" dirty="0" smtClean="0"/>
            </a:br>
            <a:r>
              <a:rPr lang="en-US" dirty="0" smtClean="0"/>
              <a:t/>
            </a:r>
            <a:br>
              <a:rPr lang="en-US" dirty="0" smtClean="0"/>
            </a:br>
            <a:r>
              <a:rPr lang="en-US" dirty="0" smtClean="0"/>
              <a:t/>
            </a:r>
            <a:br>
              <a:rPr lang="en-US" dirty="0" smtClean="0"/>
            </a:br>
            <a:r>
              <a:rPr lang="en-US" dirty="0" smtClean="0"/>
              <a:t/>
            </a:r>
            <a:br>
              <a:rPr lang="en-US" dirty="0" smtClean="0"/>
            </a:br>
            <a:r>
              <a:rPr lang="en-US" dirty="0" smtClean="0"/>
              <a:t/>
            </a:r>
            <a:br>
              <a:rPr lang="en-US" dirty="0" smtClean="0"/>
            </a:br>
            <a:r>
              <a:rPr lang="en-US" dirty="0" smtClean="0"/>
              <a:t>This tridiagonal system can be solved for</a:t>
            </a:r>
            <a:br>
              <a:rPr lang="en-US" dirty="0" smtClean="0"/>
            </a:br>
            <a:r>
              <a:rPr lang="en-US" dirty="0" smtClean="0"/>
              <a:t>D</a:t>
            </a:r>
            <a:r>
              <a:rPr lang="en-US" baseline="-25000" dirty="0" smtClean="0"/>
              <a:t>1</a:t>
            </a:r>
            <a:r>
              <a:rPr lang="en-US" dirty="0" smtClean="0"/>
              <a:t>,D</a:t>
            </a:r>
            <a:r>
              <a:rPr lang="en-US" baseline="-25000" dirty="0" smtClean="0"/>
              <a:t>2</a:t>
            </a:r>
            <a:r>
              <a:rPr lang="en-US" dirty="0" smtClean="0"/>
              <a:t>,…, D</a:t>
            </a:r>
            <a:r>
              <a:rPr lang="en-US" baseline="-25000" dirty="0" smtClean="0"/>
              <a:t>n+1</a:t>
            </a:r>
            <a:r>
              <a:rPr lang="en-US" dirty="0" smtClean="0"/>
              <a:t> efficiently using the Thomas algorithm.</a:t>
            </a:r>
            <a:endParaRPr lang="en-US" dirty="0"/>
          </a:p>
        </p:txBody>
      </p:sp>
      <p:pic>
        <p:nvPicPr>
          <p:cNvPr id="5" name="Picture 4" descr="TP_tmp.png"/>
          <p:cNvPicPr>
            <a:picLocks noChangeAspect="1"/>
          </p:cNvPicPr>
          <p:nvPr>
            <p:custDataLst>
              <p:tags r:id="rId1"/>
            </p:custDataLst>
          </p:nvPr>
        </p:nvPicPr>
        <p:blipFill>
          <a:blip r:embed="rId3">
            <a:extLst>
              <a:ext uri="{28A0092B-C50C-407E-A947-70E740481C1C}">
                <a14:useLocalDpi xmlns:a14="http://schemas.microsoft.com/office/drawing/2010/main" val="0"/>
              </a:ext>
            </a:extLst>
          </a:blip>
          <a:stretch>
            <a:fillRect/>
          </a:stretch>
        </p:blipFill>
        <p:spPr>
          <a:xfrm>
            <a:off x="1458596" y="2818987"/>
            <a:ext cx="5795989" cy="1710293"/>
          </a:xfrm>
          <a:prstGeom prst="rect">
            <a:avLst/>
          </a:prstGeom>
        </p:spPr>
      </p:pic>
    </p:spTree>
    <p:extLst>
      <p:ext uri="{BB962C8B-B14F-4D97-AF65-F5344CB8AC3E}">
        <p14:creationId xmlns:p14="http://schemas.microsoft.com/office/powerpoint/2010/main" val="2976259019"/>
      </p:ext>
    </p:extLst>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Implementation of Cubic Splines</a:t>
            </a:r>
            <a:endParaRPr lang="en-US" dirty="0"/>
          </a:p>
        </p:txBody>
      </p:sp>
      <p:sp>
        <p:nvSpPr>
          <p:cNvPr id="4" name="Content Placeholder 3"/>
          <p:cNvSpPr>
            <a:spLocks noGrp="1"/>
          </p:cNvSpPr>
          <p:nvPr>
            <p:ph idx="1"/>
          </p:nvPr>
        </p:nvSpPr>
        <p:spPr/>
        <p:txBody>
          <a:bodyPr/>
          <a:lstStyle/>
          <a:p>
            <a:r>
              <a:rPr lang="en-US" dirty="0" smtClean="0"/>
              <a:t>Apply these equations to find the spline coefficients.</a:t>
            </a:r>
            <a:endParaRPr lang="en-US" dirty="0"/>
          </a:p>
        </p:txBody>
      </p:sp>
      <p:pic>
        <p:nvPicPr>
          <p:cNvPr id="8" name="Picture 7" descr="TP_tmp.png"/>
          <p:cNvPicPr>
            <a:picLocks noChangeAspect="1"/>
          </p:cNvPicPr>
          <p:nvPr>
            <p:custDataLst>
              <p:tags r:id="rId1"/>
            </p:custDataLst>
          </p:nvPr>
        </p:nvPicPr>
        <p:blipFill>
          <a:blip r:embed="rId3">
            <a:extLst>
              <a:ext uri="{28A0092B-C50C-407E-A947-70E740481C1C}">
                <a14:useLocalDpi xmlns:a14="http://schemas.microsoft.com/office/drawing/2010/main" val="0"/>
              </a:ext>
            </a:extLst>
          </a:blip>
          <a:stretch>
            <a:fillRect/>
          </a:stretch>
        </p:blipFill>
        <p:spPr bwMode="auto">
          <a:xfrm>
            <a:off x="2408755" y="2674662"/>
            <a:ext cx="3479800" cy="1346200"/>
          </a:xfrm>
          <a:prstGeom prst="rect">
            <a:avLst/>
          </a:prstGeom>
          <a:noFill/>
          <a:ln/>
          <a:effectLst/>
          <a:extLst>
            <a:ext uri="{909E8E84-426E-40dd-AFC4-6F175D3DCCD1}">
              <a14:hiddenFill xmlns:a14="http://schemas.microsoft.com/office/drawing/2010/main">
                <a:pattFill prst="pct5">
                  <a:fgClr>
                    <a:srgbClr val="FFFFFF">
                      <a:alpha val="0"/>
                    </a:srgbClr>
                  </a:fgClr>
                  <a:bgClr>
                    <a:srgbClr val="FFFFFF">
                      <a:alpha val="0"/>
                    </a:srgbClr>
                  </a:bgClr>
                </a:pattFill>
              </a14:hiddenFill>
            </a:ext>
            <a:ext uri="{AF507438-7753-43e0-B8FC-AC1667EBCBE1}">
              <a14:hiddenEffects xmlns:a14="http://schemas.microsoft.com/office/drawing/2010/main">
                <a:effectLst>
                  <a:outerShdw blurRad="63500" dist="37357" dir="2700000" rotWithShape="0">
                    <a:scrgbClr r="0" g="0" b="0"/>
                  </a:outerShdw>
                </a:effectLst>
              </a14:hiddenEffects>
            </a:ext>
            <a:ext uri="{31F19639-BCED-4a60-ADC4-E9642A236FB7}">
              <a14:hiddenScene3d xmlns:a14="http://schemas.microsoft.com/office/drawing/2010/main">
                <a:camera prst="orthographicFront">
                  <a:rot lat="0" lon="0" rev="0"/>
                </a:camera>
                <a:lightRig rig="threePt" dir="t">
                  <a:rot lat="0" lon="0" rev="0"/>
                </a:lightRig>
              </a14:hiddenScene3d>
            </a:ext>
            <a:ext uri="{E45631CC-5BF2-4c18-A39C-3461C7D3F71A}">
              <a14:hiddenSp3d xmlns:a14="http://schemas.microsoft.com/office/drawing/2010/main" extrusionH="457200">
                <a:contourClr>
                  <a:srgbClr val="000000"/>
                </a:contourClr>
              </a14:hiddenSp3d>
            </a:ext>
            <a:ext uri="{53640926-AAD7-44d8-BBD7-CCE9431645EC}">
              <a14:shadowObscured xmlns:a14="http://schemas.microsoft.com/office/drawing/2010/main"/>
            </a:ext>
          </a:extLst>
        </p:spPr>
      </p:pic>
    </p:spTree>
    <p:extLst>
      <p:ext uri="{BB962C8B-B14F-4D97-AF65-F5344CB8AC3E}">
        <p14:creationId xmlns:p14="http://schemas.microsoft.com/office/powerpoint/2010/main" val="2654908515"/>
      </p:ext>
    </p:extLst>
  </p:cSld>
  <p:clrMapOvr>
    <a:masterClrMapping/>
  </p:clrMapOvr>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914400" y="223838"/>
            <a:ext cx="7313613" cy="868362"/>
          </a:xfrm>
        </p:spPr>
        <p:txBody>
          <a:bodyPr/>
          <a:lstStyle/>
          <a:p>
            <a:r>
              <a:rPr lang="en-US" dirty="0" smtClean="0"/>
              <a:t>Algorithm </a:t>
            </a:r>
            <a:r>
              <a:rPr lang="en-US" dirty="0" err="1" smtClean="0">
                <a:latin typeface="Courier New"/>
                <a:cs typeface="Courier New"/>
              </a:rPr>
              <a:t>cubicsplineb</a:t>
            </a:r>
            <a:endParaRPr lang="en-US" dirty="0">
              <a:latin typeface="Courier New"/>
              <a:cs typeface="Courier New"/>
            </a:endParaRPr>
          </a:p>
        </p:txBody>
      </p:sp>
      <p:pic>
        <p:nvPicPr>
          <p:cNvPr id="5" name="Picture 4" descr="TP_tmp.png"/>
          <p:cNvPicPr>
            <a:picLocks noChangeAspect="1"/>
          </p:cNvPicPr>
          <p:nvPr>
            <p:custDataLst>
              <p:tags r:id="rId1"/>
            </p:custDataLst>
          </p:nvPr>
        </p:nvPicPr>
        <p:blipFill>
          <a:blip r:embed="rId3">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bwMode="auto">
          <a:xfrm>
            <a:off x="177800" y="1638300"/>
            <a:ext cx="8763000" cy="2895600"/>
          </a:xfrm>
          <a:prstGeom prst="rect">
            <a:avLst/>
          </a:prstGeom>
          <a:noFill/>
          <a:ln/>
          <a:effectLst/>
          <a:extLst>
            <a:ext uri="{909E8E84-426E-40dd-AFC4-6F175D3DCCD1}">
              <a14:hiddenFill xmlns:a14="http://schemas.microsoft.com/office/drawing/2010/main">
                <a:solidFill>
                  <a:srgbClr val="000000">
                    <a:alpha val="0"/>
                  </a:srgbClr>
                </a:solidFill>
              </a14:hiddenFill>
            </a:ext>
            <a:ext uri="{AF507438-7753-43e0-B8FC-AC1667EBCBE1}">
              <a14:hiddenEffects xmlns:a14="http://schemas.microsoft.com/office/drawing/2010/main">
                <a:effectLst>
                  <a:outerShdw blurRad="63500" dist="37357" dir="2700000" rotWithShape="0">
                    <a:scrgbClr r="0" g="0" b="0"/>
                  </a:outerShdw>
                </a:effectLst>
              </a14:hiddenEffects>
            </a:ext>
            <a:ext uri="{31F19639-BCED-4a60-ADC4-E9642A236FB7}">
              <a14:hiddenScene3d xmlns:a14="http://schemas.microsoft.com/office/drawing/2010/main">
                <a:camera prst="orthographicFront">
                  <a:rot lat="0" lon="0" rev="0"/>
                </a:camera>
                <a:lightRig rig="threePt" dir="t">
                  <a:rot lat="0" lon="0" rev="0"/>
                </a:lightRig>
              </a14:hiddenScene3d>
            </a:ext>
            <a:ext uri="{E45631CC-5BF2-4c18-A39C-3461C7D3F71A}">
              <a14:hiddenSp3d xmlns:a14="http://schemas.microsoft.com/office/drawing/2010/main" extrusionH="457200">
                <a:contourClr>
                  <a:srgbClr val="000000"/>
                </a:contourClr>
              </a14:hiddenSp3d>
            </a:ext>
            <a:ext uri="{53640926-AAD7-44d8-BBD7-CCE9431645EC}">
              <a14:shadowObscured xmlns:a14="http://schemas.microsoft.com/office/drawing/2010/main"/>
            </a:ext>
          </a:extLst>
        </p:spPr>
      </p:pic>
    </p:spTree>
    <p:extLst>
      <p:ext uri="{BB962C8B-B14F-4D97-AF65-F5344CB8AC3E}">
        <p14:creationId xmlns:p14="http://schemas.microsoft.com/office/powerpoint/2010/main" val="729132535"/>
      </p:ext>
    </p:extLst>
  </p:cSld>
  <p:clrMapOvr>
    <a:masterClrMapping/>
  </p:clrMapOvr>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69057"/>
            <a:ext cx="7313613" cy="868362"/>
          </a:xfrm>
        </p:spPr>
        <p:txBody>
          <a:bodyPr/>
          <a:lstStyle/>
          <a:p>
            <a:r>
              <a:rPr lang="en-US" dirty="0" smtClean="0"/>
              <a:t>Algorithm </a:t>
            </a:r>
            <a:r>
              <a:rPr lang="en-US" dirty="0" err="1" smtClean="0">
                <a:latin typeface="Courier New"/>
                <a:cs typeface="Courier New"/>
              </a:rPr>
              <a:t>cubicsplineb</a:t>
            </a:r>
            <a:endParaRPr lang="en-US" dirty="0"/>
          </a:p>
        </p:txBody>
      </p:sp>
      <p:pic>
        <p:nvPicPr>
          <p:cNvPr id="6" name="Picture 5" descr="TP_tmp.png"/>
          <p:cNvPicPr>
            <a:picLocks noChangeAspect="1"/>
          </p:cNvPicPr>
          <p:nvPr>
            <p:custDataLst>
              <p:tags r:id="rId1"/>
            </p:custDataLst>
          </p:nvPr>
        </p:nvPicPr>
        <p:blipFill rotWithShape="1">
          <a:blip r:embed="rId3">
            <a:clrChange>
              <a:clrFrom>
                <a:srgbClr val="FEFEFE"/>
              </a:clrFrom>
              <a:clrTo>
                <a:srgbClr val="FEFEFE">
                  <a:alpha val="0"/>
                </a:srgbClr>
              </a:clrTo>
            </a:clrChange>
            <a:extLst>
              <a:ext uri="{28A0092B-C50C-407E-A947-70E740481C1C}">
                <a14:useLocalDpi xmlns:a14="http://schemas.microsoft.com/office/drawing/2010/main" val="0"/>
              </a:ext>
            </a:extLst>
          </a:blip>
          <a:srcRect t="5872" b="6011"/>
          <a:stretch/>
        </p:blipFill>
        <p:spPr bwMode="auto">
          <a:xfrm>
            <a:off x="177800" y="1269999"/>
            <a:ext cx="8763000" cy="4991101"/>
          </a:xfrm>
          <a:prstGeom prst="rect">
            <a:avLst/>
          </a:prstGeom>
          <a:noFill/>
          <a:ln/>
          <a:effectLst/>
          <a:extLst>
            <a:ext uri="{909E8E84-426E-40dd-AFC4-6F175D3DCCD1}">
              <a14:hiddenFill xmlns:a14="http://schemas.microsoft.com/office/drawing/2010/main">
                <a:solidFill>
                  <a:srgbClr val="000000">
                    <a:alpha val="0"/>
                  </a:srgbClr>
                </a:solidFill>
              </a14:hiddenFill>
            </a:ext>
            <a:ext uri="{AF507438-7753-43e0-B8FC-AC1667EBCBE1}">
              <a14:hiddenEffects xmlns:a14="http://schemas.microsoft.com/office/drawing/2010/main">
                <a:effectLst>
                  <a:outerShdw blurRad="63500" dist="37357" dir="2700000" rotWithShape="0">
                    <a:scrgbClr r="0" g="0" b="0"/>
                  </a:outerShdw>
                </a:effectLst>
              </a14:hiddenEffects>
            </a:ext>
            <a:ext uri="{31F19639-BCED-4a60-ADC4-E9642A236FB7}">
              <a14:hiddenScene3d xmlns:a14="http://schemas.microsoft.com/office/drawing/2010/main">
                <a:camera prst="orthographicFront">
                  <a:rot lat="0" lon="0" rev="0"/>
                </a:camera>
                <a:lightRig rig="threePt" dir="t">
                  <a:rot lat="0" lon="0" rev="0"/>
                </a:lightRig>
              </a14:hiddenScene3d>
            </a:ext>
            <a:ext uri="{E45631CC-5BF2-4c18-A39C-3461C7D3F71A}">
              <a14:hiddenSp3d xmlns:a14="http://schemas.microsoft.com/office/drawing/2010/main" extrusionH="457200">
                <a:contourClr>
                  <a:srgbClr val="000000"/>
                </a:contourClr>
              </a14:hiddenSp3d>
            </a:ext>
            <a:ext uri="{53640926-AAD7-44d8-BBD7-CCE9431645EC}">
              <a14:shadowObscured xmlns:a14="http://schemas.microsoft.com/office/drawing/2010/main"/>
            </a:ext>
          </a:extLst>
        </p:spPr>
      </p:pic>
    </p:spTree>
    <p:extLst>
      <p:ext uri="{BB962C8B-B14F-4D97-AF65-F5344CB8AC3E}">
        <p14:creationId xmlns:p14="http://schemas.microsoft.com/office/powerpoint/2010/main" val="918784110"/>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0"/>
            <a:ext cx="8229600" cy="1143000"/>
          </a:xfrm>
        </p:spPr>
        <p:txBody>
          <a:bodyPr/>
          <a:lstStyle/>
          <a:p>
            <a:r>
              <a:rPr lang="en-US" dirty="0" smtClean="0"/>
              <a:t>Fourier Series</a:t>
            </a:r>
            <a:endParaRPr lang="en-US" dirty="0"/>
          </a:p>
        </p:txBody>
      </p:sp>
      <p:sp>
        <p:nvSpPr>
          <p:cNvPr id="3" name="Content Placeholder 2"/>
          <p:cNvSpPr>
            <a:spLocks noGrp="1"/>
          </p:cNvSpPr>
          <p:nvPr>
            <p:ph idx="1"/>
          </p:nvPr>
        </p:nvSpPr>
        <p:spPr>
          <a:xfrm>
            <a:off x="457200" y="1219200"/>
            <a:ext cx="8229600" cy="4525963"/>
          </a:xfrm>
        </p:spPr>
        <p:txBody>
          <a:bodyPr/>
          <a:lstStyle/>
          <a:p>
            <a:r>
              <a:rPr lang="en-US" dirty="0" smtClean="0"/>
              <a:t>This function space obeys the rules for a vector space. This function space is an example of a </a:t>
            </a:r>
            <a:r>
              <a:rPr lang="en-US" i="1" dirty="0" smtClean="0"/>
              <a:t>Hilbert space</a:t>
            </a:r>
            <a:r>
              <a:rPr lang="en-US" dirty="0" smtClean="0"/>
              <a:t>, an important mathematical concept that has many applications in electrical engineering, vibration analysis, optics, acoustics, signal processing, image processing, econometrics, chaotic dynamical systems, and quantum mechanics.</a:t>
            </a:r>
            <a:endParaRPr lang="en-US" dirty="0"/>
          </a:p>
        </p:txBody>
      </p:sp>
    </p:spTree>
    <p:extLst>
      <p:ext uri="{BB962C8B-B14F-4D97-AF65-F5344CB8AC3E}">
        <p14:creationId xmlns:p14="http://schemas.microsoft.com/office/powerpoint/2010/main" val="2921138380"/>
      </p:ext>
    </p:extLst>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Algorithm </a:t>
            </a:r>
            <a:r>
              <a:rPr lang="en-US" dirty="0" err="1" smtClean="0">
                <a:latin typeface="Courier New"/>
                <a:cs typeface="Courier New"/>
              </a:rPr>
              <a:t>cubicsplineb</a:t>
            </a:r>
            <a:endParaRPr lang="en-US" dirty="0"/>
          </a:p>
        </p:txBody>
      </p:sp>
      <p:pic>
        <p:nvPicPr>
          <p:cNvPr id="5" name="Picture 4" descr="TP_tmp.png"/>
          <p:cNvPicPr>
            <a:picLocks noChangeAspect="1"/>
          </p:cNvPicPr>
          <p:nvPr>
            <p:custDataLst>
              <p:tags r:id="rId1"/>
            </p:custDataLst>
          </p:nvPr>
        </p:nvPicPr>
        <p:blipFill rotWithShape="1">
          <a:blip r:embed="rId3">
            <a:clrChange>
              <a:clrFrom>
                <a:srgbClr val="FEFEFE"/>
              </a:clrFrom>
              <a:clrTo>
                <a:srgbClr val="FEFEFE">
                  <a:alpha val="0"/>
                </a:srgbClr>
              </a:clrTo>
            </a:clrChange>
            <a:extLst>
              <a:ext uri="{28A0092B-C50C-407E-A947-70E740481C1C}">
                <a14:useLocalDpi xmlns:a14="http://schemas.microsoft.com/office/drawing/2010/main" val="0"/>
              </a:ext>
            </a:extLst>
          </a:blip>
          <a:srcRect t="15217"/>
          <a:stretch/>
        </p:blipFill>
        <p:spPr>
          <a:xfrm>
            <a:off x="190500" y="2273300"/>
            <a:ext cx="8763000" cy="1981200"/>
          </a:xfrm>
          <a:prstGeom prst="rect">
            <a:avLst/>
          </a:prstGeom>
          <a:noFill/>
          <a:extLst>
            <a:ext uri="{909E8E84-426E-40dd-AFC4-6F175D3DCCD1}">
              <a14:hiddenFill xmlns:a14="http://schemas.microsoft.com/office/drawing/2010/main">
                <a:solidFill>
                  <a:scrgbClr r="0" g="0" b="0">
                    <a:alpha val="0"/>
                  </a:scrgbClr>
                </a:solidFill>
              </a14:hiddenFill>
            </a:ext>
          </a:extLst>
        </p:spPr>
      </p:pic>
    </p:spTree>
    <p:extLst>
      <p:ext uri="{BB962C8B-B14F-4D97-AF65-F5344CB8AC3E}">
        <p14:creationId xmlns:p14="http://schemas.microsoft.com/office/powerpoint/2010/main" val="1024883925"/>
      </p:ext>
    </p:extLst>
  </p:cSld>
  <p:clrMapOvr>
    <a:masterClrMapping/>
  </p:clrMapOvr>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MATLAB Cubic Spline Example</a:t>
            </a:r>
            <a:endParaRPr lang="en-US" dirty="0"/>
          </a:p>
        </p:txBody>
      </p:sp>
      <p:sp>
        <p:nvSpPr>
          <p:cNvPr id="3" name="Content Placeholder 2"/>
          <p:cNvSpPr>
            <a:spLocks noGrp="1"/>
          </p:cNvSpPr>
          <p:nvPr>
            <p:ph idx="1"/>
          </p:nvPr>
        </p:nvSpPr>
        <p:spPr/>
        <p:txBody>
          <a:bodyPr/>
          <a:lstStyle/>
          <a:p>
            <a:r>
              <a:rPr lang="en-US" dirty="0" smtClean="0"/>
              <a:t>The following data represent ocean water temperatures at different depths.</a:t>
            </a:r>
            <a:br>
              <a:rPr lang="en-US" dirty="0" smtClean="0"/>
            </a:br>
            <a:r>
              <a:rPr lang="en-US" dirty="0" smtClean="0"/>
              <a:t/>
            </a:r>
            <a:br>
              <a:rPr lang="en-US" dirty="0" smtClean="0"/>
            </a:br>
            <a:r>
              <a:rPr lang="en-US" dirty="0" smtClean="0"/>
              <a:t/>
            </a:r>
            <a:br>
              <a:rPr lang="en-US" dirty="0" smtClean="0"/>
            </a:br>
            <a:r>
              <a:rPr lang="en-US" dirty="0" smtClean="0"/>
              <a:t/>
            </a:r>
            <a:br>
              <a:rPr lang="en-US" dirty="0" smtClean="0"/>
            </a:br>
            <a:r>
              <a:rPr lang="en-US" dirty="0" smtClean="0"/>
              <a:t>Estimate the temperature at depths of 50 m,</a:t>
            </a:r>
            <a:br>
              <a:rPr lang="en-US" dirty="0" smtClean="0"/>
            </a:br>
            <a:r>
              <a:rPr lang="en-US" dirty="0" smtClean="0"/>
              <a:t>600 m, and 1400 m.</a:t>
            </a:r>
          </a:p>
          <a:p>
            <a:pPr>
              <a:buNone/>
            </a:pP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3236509214"/>
              </p:ext>
            </p:extLst>
          </p:nvPr>
        </p:nvGraphicFramePr>
        <p:xfrm>
          <a:off x="609600" y="2895600"/>
          <a:ext cx="7924800" cy="741680"/>
        </p:xfrm>
        <a:graphic>
          <a:graphicData uri="http://schemas.openxmlformats.org/drawingml/2006/table">
            <a:tbl>
              <a:tblPr firstRow="1" bandRow="1">
                <a:tableStyleId>{5C22544A-7EE6-4342-B048-85BDC9FD1C3A}</a:tableStyleId>
              </a:tblPr>
              <a:tblGrid>
                <a:gridCol w="1752600"/>
                <a:gridCol w="457200"/>
                <a:gridCol w="609600"/>
                <a:gridCol w="533400"/>
                <a:gridCol w="609600"/>
                <a:gridCol w="609600"/>
                <a:gridCol w="609600"/>
                <a:gridCol w="685800"/>
                <a:gridCol w="685800"/>
                <a:gridCol w="685800"/>
                <a:gridCol w="685800"/>
              </a:tblGrid>
              <a:tr h="370840">
                <a:tc>
                  <a:txBody>
                    <a:bodyPr/>
                    <a:lstStyle/>
                    <a:p>
                      <a:r>
                        <a:rPr lang="en-US" dirty="0" smtClean="0"/>
                        <a:t>Depth</a:t>
                      </a:r>
                      <a:r>
                        <a:rPr lang="en-US" baseline="0" dirty="0" smtClean="0"/>
                        <a:t> (m)</a:t>
                      </a:r>
                      <a:endParaRPr lang="en-US" dirty="0"/>
                    </a:p>
                  </a:txBody>
                  <a:tcPr/>
                </a:tc>
                <a:tc>
                  <a:txBody>
                    <a:bodyPr/>
                    <a:lstStyle/>
                    <a:p>
                      <a:r>
                        <a:rPr lang="en-US" dirty="0" smtClean="0"/>
                        <a:t>0</a:t>
                      </a:r>
                      <a:endParaRPr lang="en-US" dirty="0"/>
                    </a:p>
                  </a:txBody>
                  <a:tcPr/>
                </a:tc>
                <a:tc>
                  <a:txBody>
                    <a:bodyPr/>
                    <a:lstStyle/>
                    <a:p>
                      <a:r>
                        <a:rPr lang="en-US" dirty="0" smtClean="0"/>
                        <a:t>100</a:t>
                      </a:r>
                      <a:endParaRPr lang="en-US" dirty="0"/>
                    </a:p>
                  </a:txBody>
                  <a:tcPr/>
                </a:tc>
                <a:tc>
                  <a:txBody>
                    <a:bodyPr/>
                    <a:lstStyle/>
                    <a:p>
                      <a:r>
                        <a:rPr lang="en-US" dirty="0" smtClean="0"/>
                        <a:t>300</a:t>
                      </a:r>
                      <a:endParaRPr lang="en-US" dirty="0"/>
                    </a:p>
                  </a:txBody>
                  <a:tcPr/>
                </a:tc>
                <a:tc>
                  <a:txBody>
                    <a:bodyPr/>
                    <a:lstStyle/>
                    <a:p>
                      <a:r>
                        <a:rPr lang="en-US" dirty="0" smtClean="0"/>
                        <a:t>400</a:t>
                      </a:r>
                      <a:endParaRPr lang="en-US" dirty="0"/>
                    </a:p>
                  </a:txBody>
                  <a:tcPr/>
                </a:tc>
                <a:tc>
                  <a:txBody>
                    <a:bodyPr/>
                    <a:lstStyle/>
                    <a:p>
                      <a:r>
                        <a:rPr lang="en-US" dirty="0" smtClean="0"/>
                        <a:t>500</a:t>
                      </a:r>
                      <a:endParaRPr lang="en-US" dirty="0"/>
                    </a:p>
                  </a:txBody>
                  <a:tcPr/>
                </a:tc>
                <a:tc>
                  <a:txBody>
                    <a:bodyPr/>
                    <a:lstStyle/>
                    <a:p>
                      <a:r>
                        <a:rPr lang="en-US" dirty="0" smtClean="0"/>
                        <a:t>750</a:t>
                      </a:r>
                      <a:endParaRPr lang="en-US" dirty="0"/>
                    </a:p>
                  </a:txBody>
                  <a:tcPr/>
                </a:tc>
                <a:tc>
                  <a:txBody>
                    <a:bodyPr/>
                    <a:lstStyle/>
                    <a:p>
                      <a:r>
                        <a:rPr lang="en-US" dirty="0" smtClean="0"/>
                        <a:t>1000</a:t>
                      </a:r>
                      <a:endParaRPr lang="en-US" dirty="0"/>
                    </a:p>
                  </a:txBody>
                  <a:tcPr/>
                </a:tc>
                <a:tc>
                  <a:txBody>
                    <a:bodyPr/>
                    <a:lstStyle/>
                    <a:p>
                      <a:r>
                        <a:rPr lang="en-US" dirty="0" smtClean="0"/>
                        <a:t>1250</a:t>
                      </a:r>
                      <a:endParaRPr lang="en-US" dirty="0"/>
                    </a:p>
                  </a:txBody>
                  <a:tcPr/>
                </a:tc>
                <a:tc>
                  <a:txBody>
                    <a:bodyPr/>
                    <a:lstStyle/>
                    <a:p>
                      <a:r>
                        <a:rPr lang="en-US" dirty="0" smtClean="0"/>
                        <a:t>1500</a:t>
                      </a:r>
                      <a:endParaRPr lang="en-US" dirty="0"/>
                    </a:p>
                  </a:txBody>
                  <a:tcPr/>
                </a:tc>
                <a:tc>
                  <a:txBody>
                    <a:bodyPr/>
                    <a:lstStyle/>
                    <a:p>
                      <a:r>
                        <a:rPr lang="en-US" dirty="0" smtClean="0"/>
                        <a:t>1750</a:t>
                      </a:r>
                      <a:endParaRPr lang="en-US" dirty="0"/>
                    </a:p>
                  </a:txBody>
                  <a:tcPr/>
                </a:tc>
              </a:tr>
              <a:tr h="370840">
                <a:tc>
                  <a:txBody>
                    <a:bodyPr/>
                    <a:lstStyle/>
                    <a:p>
                      <a:r>
                        <a:rPr lang="en-US" dirty="0" smtClean="0"/>
                        <a:t>Water temp (°</a:t>
                      </a:r>
                      <a:r>
                        <a:rPr lang="en-US" dirty="0" smtClean="0">
                          <a:sym typeface="Mathematica1"/>
                        </a:rPr>
                        <a:t>C)</a:t>
                      </a:r>
                      <a:endParaRPr lang="en-US" dirty="0"/>
                    </a:p>
                  </a:txBody>
                  <a:tcPr/>
                </a:tc>
                <a:tc>
                  <a:txBody>
                    <a:bodyPr/>
                    <a:lstStyle/>
                    <a:p>
                      <a:r>
                        <a:rPr lang="en-US" dirty="0" smtClean="0"/>
                        <a:t>22</a:t>
                      </a:r>
                      <a:endParaRPr lang="en-US" dirty="0"/>
                    </a:p>
                  </a:txBody>
                  <a:tcPr/>
                </a:tc>
                <a:tc>
                  <a:txBody>
                    <a:bodyPr/>
                    <a:lstStyle/>
                    <a:p>
                      <a:r>
                        <a:rPr lang="en-US" dirty="0" smtClean="0"/>
                        <a:t>21.8</a:t>
                      </a:r>
                      <a:endParaRPr lang="en-US" dirty="0"/>
                    </a:p>
                  </a:txBody>
                  <a:tcPr/>
                </a:tc>
                <a:tc>
                  <a:txBody>
                    <a:bodyPr/>
                    <a:lstStyle/>
                    <a:p>
                      <a:r>
                        <a:rPr lang="en-US" dirty="0" smtClean="0"/>
                        <a:t>21</a:t>
                      </a:r>
                      <a:endParaRPr lang="en-US" dirty="0"/>
                    </a:p>
                  </a:txBody>
                  <a:tcPr/>
                </a:tc>
                <a:tc>
                  <a:txBody>
                    <a:bodyPr/>
                    <a:lstStyle/>
                    <a:p>
                      <a:r>
                        <a:rPr lang="en-US" dirty="0" smtClean="0"/>
                        <a:t>18.7</a:t>
                      </a:r>
                      <a:endParaRPr lang="en-US" dirty="0"/>
                    </a:p>
                  </a:txBody>
                  <a:tcPr/>
                </a:tc>
                <a:tc>
                  <a:txBody>
                    <a:bodyPr/>
                    <a:lstStyle/>
                    <a:p>
                      <a:r>
                        <a:rPr lang="en-US" dirty="0" smtClean="0"/>
                        <a:t>16</a:t>
                      </a:r>
                      <a:endParaRPr lang="en-US" dirty="0"/>
                    </a:p>
                  </a:txBody>
                  <a:tcPr/>
                </a:tc>
                <a:tc>
                  <a:txBody>
                    <a:bodyPr/>
                    <a:lstStyle/>
                    <a:p>
                      <a:r>
                        <a:rPr lang="en-US" dirty="0" smtClean="0"/>
                        <a:t>10</a:t>
                      </a:r>
                      <a:endParaRPr lang="en-US" dirty="0"/>
                    </a:p>
                  </a:txBody>
                  <a:tcPr/>
                </a:tc>
                <a:tc>
                  <a:txBody>
                    <a:bodyPr/>
                    <a:lstStyle/>
                    <a:p>
                      <a:r>
                        <a:rPr lang="en-US" dirty="0" smtClean="0"/>
                        <a:t>5.6</a:t>
                      </a:r>
                      <a:endParaRPr lang="en-US" dirty="0"/>
                    </a:p>
                  </a:txBody>
                  <a:tcPr/>
                </a:tc>
                <a:tc>
                  <a:txBody>
                    <a:bodyPr/>
                    <a:lstStyle/>
                    <a:p>
                      <a:r>
                        <a:rPr lang="en-US" dirty="0" smtClean="0"/>
                        <a:t>4.9</a:t>
                      </a:r>
                      <a:endParaRPr lang="en-US" dirty="0"/>
                    </a:p>
                  </a:txBody>
                  <a:tcPr/>
                </a:tc>
                <a:tc>
                  <a:txBody>
                    <a:bodyPr/>
                    <a:lstStyle/>
                    <a:p>
                      <a:r>
                        <a:rPr lang="en-US" dirty="0" smtClean="0"/>
                        <a:t>4.6</a:t>
                      </a:r>
                      <a:endParaRPr lang="en-US" dirty="0"/>
                    </a:p>
                  </a:txBody>
                  <a:tcPr/>
                </a:tc>
                <a:tc>
                  <a:txBody>
                    <a:bodyPr/>
                    <a:lstStyle/>
                    <a:p>
                      <a:r>
                        <a:rPr lang="en-US" dirty="0" smtClean="0"/>
                        <a:t>4.4</a:t>
                      </a:r>
                      <a:endParaRPr lang="en-US" dirty="0"/>
                    </a:p>
                  </a:txBody>
                  <a:tcPr/>
                </a:tc>
              </a:tr>
            </a:tbl>
          </a:graphicData>
        </a:graphic>
      </p:graphicFrame>
    </p:spTree>
    <p:extLst>
      <p:ext uri="{BB962C8B-B14F-4D97-AF65-F5344CB8AC3E}">
        <p14:creationId xmlns:p14="http://schemas.microsoft.com/office/powerpoint/2010/main" val="4054010259"/>
      </p:ext>
    </p:extLst>
  </p:cSld>
  <p:clrMapOvr>
    <a:masterClrMapping/>
  </p:clrMapOvr>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94499"/>
            <a:ext cx="8229600" cy="1143000"/>
          </a:xfrm>
        </p:spPr>
        <p:txBody>
          <a:bodyPr>
            <a:normAutofit/>
          </a:bodyPr>
          <a:lstStyle/>
          <a:p>
            <a:r>
              <a:rPr lang="en-US" dirty="0" smtClean="0"/>
              <a:t>MATLAB </a:t>
            </a:r>
            <a:r>
              <a:rPr lang="en-US" dirty="0" smtClean="0"/>
              <a:t>Cubic Spline Example</a:t>
            </a:r>
            <a:endParaRPr lang="en-US" dirty="0"/>
          </a:p>
        </p:txBody>
      </p:sp>
      <p:sp>
        <p:nvSpPr>
          <p:cNvPr id="4" name="TextBox 3"/>
          <p:cNvSpPr txBox="1"/>
          <p:nvPr/>
        </p:nvSpPr>
        <p:spPr>
          <a:xfrm>
            <a:off x="76200" y="673665"/>
            <a:ext cx="9067800" cy="6309421"/>
          </a:xfrm>
          <a:prstGeom prst="rect">
            <a:avLst/>
          </a:prstGeom>
          <a:noFill/>
        </p:spPr>
        <p:txBody>
          <a:bodyPr wrap="square" rtlCol="0">
            <a:spAutoFit/>
          </a:bodyPr>
          <a:lstStyle/>
          <a:p>
            <a:r>
              <a:rPr lang="en-US" sz="1300" dirty="0">
                <a:latin typeface="Courier New"/>
                <a:cs typeface="Courier New"/>
              </a:rPr>
              <a:t>depth = [0 100 300 400 500 750 1000 1250 1500 1750];</a:t>
            </a:r>
          </a:p>
          <a:p>
            <a:r>
              <a:rPr lang="en-US" sz="1300" dirty="0">
                <a:latin typeface="Courier New"/>
                <a:cs typeface="Courier New"/>
              </a:rPr>
              <a:t>temp = [22.0 21.8 21.0 18.7 16.0 10.0 5.6 4.9 4.6 4.4];</a:t>
            </a:r>
          </a:p>
          <a:p>
            <a:r>
              <a:rPr lang="en-US" sz="1300" dirty="0">
                <a:latin typeface="Courier New"/>
                <a:cs typeface="Courier New"/>
              </a:rPr>
              <a:t>S = </a:t>
            </a:r>
            <a:r>
              <a:rPr lang="en-US" sz="1300" dirty="0" err="1">
                <a:latin typeface="Courier New"/>
                <a:cs typeface="Courier New"/>
              </a:rPr>
              <a:t>cubicsplineb</a:t>
            </a:r>
            <a:r>
              <a:rPr lang="en-US" sz="1300" dirty="0">
                <a:latin typeface="Courier New"/>
                <a:cs typeface="Courier New"/>
              </a:rPr>
              <a:t>(</a:t>
            </a:r>
            <a:r>
              <a:rPr lang="en-US" sz="1300" dirty="0" err="1">
                <a:latin typeface="Courier New"/>
                <a:cs typeface="Courier New"/>
              </a:rPr>
              <a:t>depth,temp</a:t>
            </a:r>
            <a:r>
              <a:rPr lang="en-US" sz="1300" dirty="0">
                <a:latin typeface="Courier New"/>
                <a:cs typeface="Courier New"/>
              </a:rPr>
              <a:t>);</a:t>
            </a:r>
          </a:p>
          <a:p>
            <a:r>
              <a:rPr lang="en-US" sz="1300" dirty="0">
                <a:latin typeface="Courier New"/>
                <a:cs typeface="Courier New"/>
              </a:rPr>
              <a:t>hold on;</a:t>
            </a:r>
          </a:p>
          <a:p>
            <a:r>
              <a:rPr lang="en-US" sz="1300" dirty="0">
                <a:latin typeface="Courier New"/>
                <a:cs typeface="Courier New"/>
              </a:rPr>
              <a:t> </a:t>
            </a:r>
          </a:p>
          <a:p>
            <a:r>
              <a:rPr lang="sv-SE" sz="1300" dirty="0" err="1">
                <a:latin typeface="Courier New"/>
                <a:cs typeface="Courier New"/>
              </a:rPr>
              <a:t>interppt</a:t>
            </a:r>
            <a:r>
              <a:rPr lang="sv-SE" sz="1300" dirty="0">
                <a:latin typeface="Courier New"/>
                <a:cs typeface="Courier New"/>
              </a:rPr>
              <a:t> = [50 600 1400];</a:t>
            </a:r>
          </a:p>
          <a:p>
            <a:r>
              <a:rPr lang="sv-SE" sz="1300" dirty="0" err="1">
                <a:latin typeface="Courier New"/>
                <a:cs typeface="Courier New"/>
              </a:rPr>
              <a:t>interpval</a:t>
            </a:r>
            <a:r>
              <a:rPr lang="sv-SE" sz="1300" dirty="0">
                <a:latin typeface="Courier New"/>
                <a:cs typeface="Courier New"/>
              </a:rPr>
              <a:t> = </a:t>
            </a:r>
            <a:r>
              <a:rPr lang="sv-SE" sz="1300" dirty="0" err="1">
                <a:latin typeface="Courier New"/>
                <a:cs typeface="Courier New"/>
              </a:rPr>
              <a:t>zeros</a:t>
            </a:r>
            <a:r>
              <a:rPr lang="sv-SE" sz="1300" dirty="0">
                <a:latin typeface="Courier New"/>
                <a:cs typeface="Courier New"/>
              </a:rPr>
              <a:t>(3,1);</a:t>
            </a:r>
          </a:p>
          <a:p>
            <a:r>
              <a:rPr lang="sv-SE" sz="1300" dirty="0">
                <a:latin typeface="Courier New"/>
                <a:cs typeface="Courier New"/>
              </a:rPr>
              <a:t>for i = 1:length(</a:t>
            </a:r>
            <a:r>
              <a:rPr lang="sv-SE" sz="1300" dirty="0" err="1">
                <a:latin typeface="Courier New"/>
                <a:cs typeface="Courier New"/>
              </a:rPr>
              <a:t>interppt</a:t>
            </a:r>
            <a:r>
              <a:rPr lang="sv-SE" sz="1300" dirty="0">
                <a:latin typeface="Courier New"/>
                <a:cs typeface="Courier New"/>
              </a:rPr>
              <a:t>)</a:t>
            </a:r>
          </a:p>
          <a:p>
            <a:r>
              <a:rPr lang="sv-SE" sz="1300" dirty="0">
                <a:latin typeface="Courier New"/>
                <a:cs typeface="Courier New"/>
              </a:rPr>
              <a:t>    j = 1;</a:t>
            </a:r>
          </a:p>
          <a:p>
            <a:r>
              <a:rPr lang="sv-SE" sz="1300" dirty="0">
                <a:latin typeface="Courier New"/>
                <a:cs typeface="Courier New"/>
              </a:rPr>
              <a:t>    </a:t>
            </a:r>
            <a:r>
              <a:rPr lang="sv-SE" sz="1300" dirty="0" err="1">
                <a:latin typeface="Courier New"/>
                <a:cs typeface="Courier New"/>
              </a:rPr>
              <a:t>while</a:t>
            </a:r>
            <a:r>
              <a:rPr lang="sv-SE" sz="1300" dirty="0">
                <a:latin typeface="Courier New"/>
                <a:cs typeface="Courier New"/>
              </a:rPr>
              <a:t> </a:t>
            </a:r>
            <a:r>
              <a:rPr lang="sv-SE" sz="1300" dirty="0" err="1">
                <a:latin typeface="Courier New"/>
                <a:cs typeface="Courier New"/>
              </a:rPr>
              <a:t>interppt</a:t>
            </a:r>
            <a:r>
              <a:rPr lang="sv-SE" sz="1300" dirty="0">
                <a:latin typeface="Courier New"/>
                <a:cs typeface="Courier New"/>
              </a:rPr>
              <a:t>(i) &gt; </a:t>
            </a:r>
            <a:r>
              <a:rPr lang="sv-SE" sz="1300" dirty="0" err="1">
                <a:latin typeface="Courier New"/>
                <a:cs typeface="Courier New"/>
              </a:rPr>
              <a:t>depth</a:t>
            </a:r>
            <a:r>
              <a:rPr lang="sv-SE" sz="1300" dirty="0">
                <a:latin typeface="Courier New"/>
                <a:cs typeface="Courier New"/>
              </a:rPr>
              <a:t>(j)</a:t>
            </a:r>
          </a:p>
          <a:p>
            <a:r>
              <a:rPr lang="hr-HR" sz="1300" dirty="0">
                <a:latin typeface="Courier New"/>
                <a:cs typeface="Courier New"/>
              </a:rPr>
              <a:t>        u = (interppt(i) - depth(j))/(depth(j+1) - depth(j));</a:t>
            </a:r>
          </a:p>
          <a:p>
            <a:r>
              <a:rPr lang="hr-HR" sz="1300" dirty="0">
                <a:latin typeface="Courier New"/>
                <a:cs typeface="Courier New"/>
              </a:rPr>
              <a:t>        p = S(j,:);</a:t>
            </a:r>
          </a:p>
          <a:p>
            <a:r>
              <a:rPr lang="sk-SK" sz="1300" dirty="0">
                <a:latin typeface="Courier New"/>
                <a:cs typeface="Courier New"/>
              </a:rPr>
              <a:t>        t = polyval(p, u);</a:t>
            </a:r>
          </a:p>
          <a:p>
            <a:r>
              <a:rPr lang="sk-SK" sz="1300" dirty="0">
                <a:latin typeface="Courier New"/>
                <a:cs typeface="Courier New"/>
              </a:rPr>
              <a:t>        j = j +1;</a:t>
            </a:r>
          </a:p>
          <a:p>
            <a:r>
              <a:rPr lang="sk-SK" sz="1300" dirty="0">
                <a:latin typeface="Courier New"/>
                <a:cs typeface="Courier New"/>
              </a:rPr>
              <a:t>    end</a:t>
            </a:r>
          </a:p>
          <a:p>
            <a:r>
              <a:rPr lang="sk-SK" sz="1300" dirty="0">
                <a:latin typeface="Courier New"/>
                <a:cs typeface="Courier New"/>
              </a:rPr>
              <a:t>    fprintf('Approximate value of temperature at %d meters = %.1f\n',...</a:t>
            </a:r>
          </a:p>
          <a:p>
            <a:r>
              <a:rPr lang="sv-SE" sz="1300" dirty="0">
                <a:latin typeface="Courier New"/>
                <a:cs typeface="Courier New"/>
              </a:rPr>
              <a:t>            </a:t>
            </a:r>
            <a:r>
              <a:rPr lang="sv-SE" sz="1300" dirty="0" err="1">
                <a:latin typeface="Courier New"/>
                <a:cs typeface="Courier New"/>
              </a:rPr>
              <a:t>interppt</a:t>
            </a:r>
            <a:r>
              <a:rPr lang="sv-SE" sz="1300" dirty="0">
                <a:latin typeface="Courier New"/>
                <a:cs typeface="Courier New"/>
              </a:rPr>
              <a:t>(i),t);</a:t>
            </a:r>
          </a:p>
          <a:p>
            <a:r>
              <a:rPr lang="hu-HU" sz="1300" dirty="0">
                <a:latin typeface="Courier New"/>
                <a:cs typeface="Courier New"/>
              </a:rPr>
              <a:t>    interpval(i) = t;</a:t>
            </a:r>
          </a:p>
          <a:p>
            <a:r>
              <a:rPr lang="en-US" sz="1300" dirty="0">
                <a:latin typeface="Courier New"/>
                <a:cs typeface="Courier New"/>
              </a:rPr>
              <a:t>end</a:t>
            </a:r>
          </a:p>
          <a:p>
            <a:r>
              <a:rPr lang="en-US" sz="1300" dirty="0">
                <a:latin typeface="Courier New"/>
                <a:cs typeface="Courier New"/>
              </a:rPr>
              <a:t> </a:t>
            </a:r>
          </a:p>
          <a:p>
            <a:r>
              <a:rPr lang="en-US" sz="1300" dirty="0">
                <a:latin typeface="Courier New"/>
                <a:cs typeface="Courier New"/>
              </a:rPr>
              <a:t>plot(interppt,</a:t>
            </a:r>
            <a:r>
              <a:rPr lang="en-US" sz="1300" dirty="0" err="1">
                <a:latin typeface="Courier New"/>
                <a:cs typeface="Courier New"/>
              </a:rPr>
              <a:t>interpval</a:t>
            </a:r>
            <a:r>
              <a:rPr lang="en-US" sz="1300" dirty="0">
                <a:latin typeface="Courier New"/>
                <a:cs typeface="Courier New"/>
              </a:rPr>
              <a:t>,'o');</a:t>
            </a:r>
          </a:p>
          <a:p>
            <a:r>
              <a:rPr lang="en-US" sz="1300" dirty="0" err="1">
                <a:latin typeface="Courier New"/>
                <a:cs typeface="Courier New"/>
              </a:rPr>
              <a:t>xlabel</a:t>
            </a:r>
            <a:r>
              <a:rPr lang="en-US" sz="1300" dirty="0">
                <a:latin typeface="Courier New"/>
                <a:cs typeface="Courier New"/>
              </a:rPr>
              <a:t>('depth');</a:t>
            </a:r>
          </a:p>
          <a:p>
            <a:r>
              <a:rPr lang="en-US" sz="1300" dirty="0" err="1">
                <a:latin typeface="Courier New"/>
                <a:cs typeface="Courier New"/>
              </a:rPr>
              <a:t>ylabel</a:t>
            </a:r>
            <a:r>
              <a:rPr lang="en-US" sz="1300" dirty="0">
                <a:latin typeface="Courier New"/>
                <a:cs typeface="Courier New"/>
              </a:rPr>
              <a:t>('temperature');</a:t>
            </a:r>
          </a:p>
          <a:p>
            <a:r>
              <a:rPr lang="en-US" sz="1300" dirty="0">
                <a:latin typeface="Courier New"/>
                <a:cs typeface="Courier New"/>
              </a:rPr>
              <a:t>title('Ocean Water Temperature at Different Depths');</a:t>
            </a:r>
          </a:p>
          <a:p>
            <a:r>
              <a:rPr lang="en-US" sz="1300" dirty="0">
                <a:latin typeface="Courier New"/>
                <a:cs typeface="Courier New"/>
              </a:rPr>
              <a:t>hold off</a:t>
            </a:r>
            <a:r>
              <a:rPr lang="en-US" sz="1300" dirty="0" smtClean="0">
                <a:latin typeface="Courier New"/>
                <a:cs typeface="Courier New"/>
              </a:rPr>
              <a:t>;</a:t>
            </a:r>
          </a:p>
          <a:p>
            <a:endParaRPr lang="en-US" sz="1300" dirty="0">
              <a:latin typeface="Courier New"/>
              <a:cs typeface="Courier New"/>
            </a:endParaRPr>
          </a:p>
          <a:p>
            <a:r>
              <a:rPr lang="en-US" sz="1300" dirty="0" smtClean="0">
                <a:latin typeface="Courier New"/>
                <a:cs typeface="Courier New"/>
              </a:rPr>
              <a:t>&lt;Run&gt;</a:t>
            </a:r>
          </a:p>
          <a:p>
            <a:r>
              <a:rPr lang="en-US" sz="1300" dirty="0" smtClean="0">
                <a:latin typeface="Courier New"/>
                <a:cs typeface="Courier New"/>
              </a:rPr>
              <a:t>Approximate value of temperature at 50 meters = 21.9</a:t>
            </a:r>
          </a:p>
          <a:p>
            <a:r>
              <a:rPr lang="en-US" sz="1300" dirty="0" smtClean="0">
                <a:latin typeface="Courier New"/>
                <a:cs typeface="Courier New"/>
              </a:rPr>
              <a:t>Approximate value of temperature at 600 meters = 13.8</a:t>
            </a:r>
          </a:p>
          <a:p>
            <a:r>
              <a:rPr lang="en-US" sz="1300" dirty="0" smtClean="0">
                <a:latin typeface="Courier New"/>
                <a:cs typeface="Courier New"/>
              </a:rPr>
              <a:t>Approximate value of temperature at 1400 meters = 4.7</a:t>
            </a:r>
            <a:endParaRPr lang="en-US" sz="1300" dirty="0">
              <a:latin typeface="Courier New"/>
              <a:cs typeface="Courier New"/>
            </a:endParaRPr>
          </a:p>
          <a:p>
            <a:endParaRPr lang="en-US" sz="1400" b="0" i="0" u="none" strike="noStrike" baseline="0" dirty="0" smtClean="0"/>
          </a:p>
        </p:txBody>
      </p:sp>
    </p:spTree>
    <p:extLst>
      <p:ext uri="{BB962C8B-B14F-4D97-AF65-F5344CB8AC3E}">
        <p14:creationId xmlns:p14="http://schemas.microsoft.com/office/powerpoint/2010/main" val="1198337316"/>
      </p:ext>
    </p:extLst>
  </p:cSld>
  <p:clrMapOvr>
    <a:masterClrMapping/>
  </p:clrMapOvr>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MATLAB Cubic Spline Example</a:t>
            </a:r>
            <a:endParaRPr lang="en-US" dirty="0"/>
          </a:p>
        </p:txBody>
      </p:sp>
      <p:pic>
        <p:nvPicPr>
          <p:cNvPr id="4" name="Picture 3"/>
          <p:cNvPicPr>
            <a:picLocks noChangeAspect="1"/>
          </p:cNvPicPr>
          <p:nvPr/>
        </p:nvPicPr>
        <p:blipFill>
          <a:blip r:embed="rId2"/>
          <a:stretch>
            <a:fillRect/>
          </a:stretch>
        </p:blipFill>
        <p:spPr>
          <a:xfrm>
            <a:off x="1016000" y="1417638"/>
            <a:ext cx="7112000" cy="5334000"/>
          </a:xfrm>
          <a:prstGeom prst="rect">
            <a:avLst/>
          </a:prstGeom>
        </p:spPr>
      </p:pic>
    </p:spTree>
    <p:extLst>
      <p:ext uri="{BB962C8B-B14F-4D97-AF65-F5344CB8AC3E}">
        <p14:creationId xmlns:p14="http://schemas.microsoft.com/office/powerpoint/2010/main" val="1345004106"/>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Computing a Fourier Series</a:t>
            </a:r>
            <a:endParaRPr lang="en-US" dirty="0"/>
          </a:p>
        </p:txBody>
      </p:sp>
      <p:sp>
        <p:nvSpPr>
          <p:cNvPr id="3" name="Content Placeholder 2"/>
          <p:cNvSpPr>
            <a:spLocks noGrp="1"/>
          </p:cNvSpPr>
          <p:nvPr>
            <p:ph idx="1"/>
          </p:nvPr>
        </p:nvSpPr>
        <p:spPr/>
        <p:txBody>
          <a:bodyPr/>
          <a:lstStyle/>
          <a:p>
            <a:r>
              <a:rPr lang="en-US" dirty="0" smtClean="0"/>
              <a:t>Assume the Fourier series for </a:t>
            </a:r>
            <a:r>
              <a:rPr lang="en-US" i="1" dirty="0" smtClean="0"/>
              <a:t>f</a:t>
            </a:r>
            <a:r>
              <a:rPr lang="en-US" dirty="0" smtClean="0"/>
              <a:t> exists. The coefficients </a:t>
            </a:r>
            <a:r>
              <a:rPr lang="en-US" dirty="0" err="1" smtClean="0"/>
              <a:t>a</a:t>
            </a:r>
            <a:r>
              <a:rPr lang="en-US" baseline="-25000" dirty="0" err="1" smtClean="0"/>
              <a:t>i</a:t>
            </a:r>
            <a:r>
              <a:rPr lang="en-US" dirty="0" smtClean="0"/>
              <a:t>, b</a:t>
            </a:r>
            <a:r>
              <a:rPr lang="en-US" baseline="-25000" dirty="0" smtClean="0"/>
              <a:t>i</a:t>
            </a:r>
            <a:r>
              <a:rPr lang="en-US" dirty="0" smtClean="0"/>
              <a:t> are called the </a:t>
            </a:r>
            <a:r>
              <a:rPr lang="en-US" i="1" dirty="0" smtClean="0"/>
              <a:t>Fourier coefficients</a:t>
            </a:r>
            <a:r>
              <a:rPr lang="en-US" dirty="0" smtClean="0"/>
              <a:t>. The formulas for computing them rely on the fact that the trigonometric functions are an orthonormal sequence.</a:t>
            </a:r>
            <a:endParaRPr lang="en-US" dirty="0"/>
          </a:p>
        </p:txBody>
      </p:sp>
    </p:spTree>
    <p:extLst>
      <p:ext uri="{BB962C8B-B14F-4D97-AF65-F5344CB8AC3E}">
        <p14:creationId xmlns:p14="http://schemas.microsoft.com/office/powerpoint/2010/main" val="3767749593"/>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90771"/>
            <a:ext cx="8229600" cy="1143000"/>
          </a:xfrm>
        </p:spPr>
        <p:txBody>
          <a:bodyPr/>
          <a:lstStyle/>
          <a:p>
            <a:r>
              <a:rPr lang="en-US" dirty="0" smtClean="0"/>
              <a:t>Computing a Fourier Series</a:t>
            </a:r>
            <a:endParaRPr lang="en-US" dirty="0"/>
          </a:p>
        </p:txBody>
      </p:sp>
      <p:sp>
        <p:nvSpPr>
          <p:cNvPr id="3" name="Content Placeholder 2"/>
          <p:cNvSpPr>
            <a:spLocks noGrp="1"/>
          </p:cNvSpPr>
          <p:nvPr>
            <p:ph idx="1"/>
          </p:nvPr>
        </p:nvSpPr>
        <p:spPr>
          <a:xfrm>
            <a:off x="457200" y="552939"/>
            <a:ext cx="8229600" cy="4525963"/>
          </a:xfrm>
        </p:spPr>
        <p:txBody>
          <a:bodyPr>
            <a:normAutofit fontScale="92500" lnSpcReduction="20000"/>
          </a:bodyPr>
          <a:lstStyle/>
          <a:p>
            <a:pPr marL="171450" indent="-514350">
              <a:spcBef>
                <a:spcPts val="0"/>
              </a:spcBef>
              <a:buFont typeface="+mj-lt"/>
              <a:buAutoNum type="arabicPeriod"/>
            </a:pPr>
            <a:r>
              <a:rPr lang="en-US" dirty="0" smtClean="0"/>
              <a:t>Begin with</a:t>
            </a:r>
          </a:p>
          <a:p>
            <a:pPr marL="171450" indent="-514350">
              <a:spcBef>
                <a:spcPts val="0"/>
              </a:spcBef>
              <a:buFont typeface="+mj-lt"/>
              <a:buAutoNum type="arabicPeriod"/>
            </a:pPr>
            <a:endParaRPr lang="en-US" dirty="0"/>
          </a:p>
          <a:p>
            <a:pPr marL="171450" indent="-514350">
              <a:spcBef>
                <a:spcPts val="0"/>
              </a:spcBef>
              <a:buFont typeface="+mj-lt"/>
              <a:buAutoNum type="arabicPeriod"/>
            </a:pPr>
            <a:endParaRPr lang="en-US" dirty="0" smtClean="0"/>
          </a:p>
          <a:p>
            <a:pPr marL="171450" indent="-514350">
              <a:spcBef>
                <a:spcPts val="0"/>
              </a:spcBef>
              <a:buFont typeface="+mj-lt"/>
              <a:buAutoNum type="arabicPeriod"/>
            </a:pPr>
            <a:r>
              <a:rPr lang="en-US" dirty="0" smtClean="0"/>
              <a:t>Multiply both sides by </a:t>
            </a:r>
            <a:r>
              <a:rPr lang="en-US" dirty="0" err="1" smtClean="0"/>
              <a:t>cos</a:t>
            </a:r>
            <a:r>
              <a:rPr lang="en-US" dirty="0" smtClean="0"/>
              <a:t> </a:t>
            </a:r>
            <a:r>
              <a:rPr lang="en-US" dirty="0" err="1" smtClean="0"/>
              <a:t>kx</a:t>
            </a:r>
            <a:r>
              <a:rPr lang="en-US" dirty="0" smtClean="0"/>
              <a:t>, k ≥ 1 and integrate from –π  to π to obtain</a:t>
            </a:r>
          </a:p>
          <a:p>
            <a:pPr marL="171450" indent="-514350">
              <a:spcBef>
                <a:spcPts val="0"/>
              </a:spcBef>
              <a:buFont typeface="+mj-lt"/>
              <a:buAutoNum type="arabicPeriod"/>
            </a:pPr>
            <a:endParaRPr lang="en-US" dirty="0"/>
          </a:p>
          <a:p>
            <a:pPr marL="171450" indent="-514350">
              <a:spcBef>
                <a:spcPts val="0"/>
              </a:spcBef>
              <a:buFont typeface="+mj-lt"/>
              <a:buAutoNum type="arabicPeriod"/>
            </a:pPr>
            <a:endParaRPr lang="en-US" dirty="0" smtClean="0"/>
          </a:p>
          <a:p>
            <a:pPr marL="171450" indent="-514350">
              <a:spcBef>
                <a:spcPts val="0"/>
              </a:spcBef>
              <a:buFont typeface="+mj-lt"/>
              <a:buAutoNum type="arabicPeriod"/>
            </a:pPr>
            <a:r>
              <a:rPr lang="en-US" dirty="0" smtClean="0"/>
              <a:t>Multiply both sides by sin </a:t>
            </a:r>
            <a:r>
              <a:rPr lang="en-US" dirty="0" err="1" smtClean="0"/>
              <a:t>kx</a:t>
            </a:r>
            <a:r>
              <a:rPr lang="en-US" dirty="0" smtClean="0"/>
              <a:t>, k ≥ 1, and integrate from –π  to π and get</a:t>
            </a:r>
          </a:p>
          <a:p>
            <a:pPr marL="171450" indent="-514350">
              <a:spcBef>
                <a:spcPts val="0"/>
              </a:spcBef>
              <a:buFont typeface="+mj-lt"/>
              <a:buAutoNum type="arabicPeriod"/>
            </a:pPr>
            <a:endParaRPr lang="en-US" dirty="0"/>
          </a:p>
          <a:p>
            <a:pPr marL="171450" indent="-514350">
              <a:spcBef>
                <a:spcPts val="0"/>
              </a:spcBef>
              <a:buFont typeface="+mj-lt"/>
              <a:buAutoNum type="arabicPeriod"/>
            </a:pPr>
            <a:endParaRPr lang="en-US" dirty="0" smtClean="0"/>
          </a:p>
          <a:p>
            <a:pPr marL="171450" indent="-514350">
              <a:spcBef>
                <a:spcPts val="0"/>
              </a:spcBef>
              <a:buFont typeface="+mj-lt"/>
              <a:buAutoNum type="arabicPeriod"/>
            </a:pPr>
            <a:r>
              <a:rPr lang="en-US" dirty="0" smtClean="0"/>
              <a:t>Compute                 and there results </a:t>
            </a:r>
          </a:p>
          <a:p>
            <a:pPr marL="0" indent="0">
              <a:spcBef>
                <a:spcPts val="0"/>
              </a:spcBef>
              <a:buNone/>
            </a:pPr>
            <a:endParaRPr lang="en-US" dirty="0"/>
          </a:p>
        </p:txBody>
      </p:sp>
      <p:sp>
        <p:nvSpPr>
          <p:cNvPr id="4" name="TextBox 3"/>
          <p:cNvSpPr txBox="1"/>
          <p:nvPr/>
        </p:nvSpPr>
        <p:spPr>
          <a:xfrm>
            <a:off x="304800" y="2743200"/>
            <a:ext cx="184731" cy="523220"/>
          </a:xfrm>
          <a:prstGeom prst="rect">
            <a:avLst/>
          </a:prstGeom>
          <a:noFill/>
        </p:spPr>
        <p:txBody>
          <a:bodyPr wrap="none" rtlCol="0">
            <a:spAutoFit/>
          </a:bodyPr>
          <a:lstStyle/>
          <a:p>
            <a:endParaRPr lang="en-US" sz="2800" dirty="0"/>
          </a:p>
        </p:txBody>
      </p:sp>
      <p:pic>
        <p:nvPicPr>
          <p:cNvPr id="10" name="Picture 9" descr="TP_tmp.png"/>
          <p:cNvPicPr>
            <a:picLocks noChangeAspect="1"/>
          </p:cNvPicPr>
          <p:nvPr>
            <p:custDataLst>
              <p:tags r:id="rId2"/>
            </p:custDataLst>
          </p:nvPr>
        </p:nvPicPr>
        <p:blipFill>
          <a:blip r:embed="rId4">
            <a:extLst>
              <a:ext uri="{28A0092B-C50C-407E-A947-70E740481C1C}">
                <a14:useLocalDpi xmlns:a14="http://schemas.microsoft.com/office/drawing/2010/main" val="0"/>
              </a:ext>
            </a:extLst>
          </a:blip>
          <a:stretch>
            <a:fillRect/>
          </a:stretch>
        </p:blipFill>
        <p:spPr>
          <a:xfrm>
            <a:off x="1367994" y="999392"/>
            <a:ext cx="5461000" cy="482600"/>
          </a:xfrm>
          <a:prstGeom prst="rect">
            <a:avLst/>
          </a:prstGeom>
        </p:spPr>
      </p:pic>
      <p:graphicFrame>
        <p:nvGraphicFramePr>
          <p:cNvPr id="8" name="Object 7"/>
          <p:cNvGraphicFramePr>
            <a:graphicFrameLocks noChangeAspect="1"/>
          </p:cNvGraphicFramePr>
          <p:nvPr>
            <p:extLst>
              <p:ext uri="{D42A27DB-BD31-4B8C-83A1-F6EECF244321}">
                <p14:modId xmlns:p14="http://schemas.microsoft.com/office/powerpoint/2010/main" val="3712044264"/>
              </p:ext>
            </p:extLst>
          </p:nvPr>
        </p:nvGraphicFramePr>
        <p:xfrm>
          <a:off x="1289840" y="2436037"/>
          <a:ext cx="3294676" cy="742462"/>
        </p:xfrm>
        <a:graphic>
          <a:graphicData uri="http://schemas.openxmlformats.org/presentationml/2006/ole">
            <mc:AlternateContent xmlns:mc="http://schemas.openxmlformats.org/markup-compatibility/2006">
              <mc:Choice xmlns:v="urn:schemas-microsoft-com:vml" Requires="v">
                <p:oleObj spid="_x0000_s4106" name="Equation" r:id="rId5" imgW="1803400" imgH="406400" progId="Equation.DSMT4">
                  <p:embed/>
                </p:oleObj>
              </mc:Choice>
              <mc:Fallback>
                <p:oleObj name="Equation" r:id="rId5" imgW="1803400" imgH="406400" progId="Equation.DSMT4">
                  <p:embed/>
                  <p:pic>
                    <p:nvPicPr>
                      <p:cNvPr id="0" name=""/>
                      <p:cNvPicPr/>
                      <p:nvPr/>
                    </p:nvPicPr>
                    <p:blipFill>
                      <a:blip r:embed="rId6"/>
                      <a:stretch>
                        <a:fillRect/>
                      </a:stretch>
                    </p:blipFill>
                    <p:spPr>
                      <a:xfrm>
                        <a:off x="1289840" y="2436037"/>
                        <a:ext cx="3294676" cy="742462"/>
                      </a:xfrm>
                      <a:prstGeom prst="rect">
                        <a:avLst/>
                      </a:prstGeom>
                    </p:spPr>
                  </p:pic>
                </p:oleObj>
              </mc:Fallback>
            </mc:AlternateContent>
          </a:graphicData>
        </a:graphic>
      </p:graphicFrame>
      <p:graphicFrame>
        <p:nvGraphicFramePr>
          <p:cNvPr id="12" name="Object 11"/>
          <p:cNvGraphicFramePr>
            <a:graphicFrameLocks noChangeAspect="1"/>
          </p:cNvGraphicFramePr>
          <p:nvPr>
            <p:extLst>
              <p:ext uri="{D42A27DB-BD31-4B8C-83A1-F6EECF244321}">
                <p14:modId xmlns:p14="http://schemas.microsoft.com/office/powerpoint/2010/main" val="1065424072"/>
              </p:ext>
            </p:extLst>
          </p:nvPr>
        </p:nvGraphicFramePr>
        <p:xfrm>
          <a:off x="1289840" y="3951959"/>
          <a:ext cx="3022280" cy="690807"/>
        </p:xfrm>
        <a:graphic>
          <a:graphicData uri="http://schemas.openxmlformats.org/presentationml/2006/ole">
            <mc:AlternateContent xmlns:mc="http://schemas.openxmlformats.org/markup-compatibility/2006">
              <mc:Choice xmlns:v="urn:schemas-microsoft-com:vml" Requires="v">
                <p:oleObj spid="_x0000_s4107" name="Equation" r:id="rId7" imgW="1778000" imgH="406400" progId="Equation.DSMT4">
                  <p:embed/>
                </p:oleObj>
              </mc:Choice>
              <mc:Fallback>
                <p:oleObj name="Equation" r:id="rId7" imgW="1778000" imgH="406400" progId="Equation.DSMT4">
                  <p:embed/>
                  <p:pic>
                    <p:nvPicPr>
                      <p:cNvPr id="0" name=""/>
                      <p:cNvPicPr/>
                      <p:nvPr/>
                    </p:nvPicPr>
                    <p:blipFill>
                      <a:blip r:embed="rId8"/>
                      <a:stretch>
                        <a:fillRect/>
                      </a:stretch>
                    </p:blipFill>
                    <p:spPr>
                      <a:xfrm>
                        <a:off x="1289840" y="3951959"/>
                        <a:ext cx="3022280" cy="690807"/>
                      </a:xfrm>
                      <a:prstGeom prst="rect">
                        <a:avLst/>
                      </a:prstGeom>
                    </p:spPr>
                  </p:pic>
                </p:oleObj>
              </mc:Fallback>
            </mc:AlternateContent>
          </a:graphicData>
        </a:graphic>
      </p:graphicFrame>
      <p:graphicFrame>
        <p:nvGraphicFramePr>
          <p:cNvPr id="13" name="Object 12"/>
          <p:cNvGraphicFramePr>
            <a:graphicFrameLocks noChangeAspect="1"/>
          </p:cNvGraphicFramePr>
          <p:nvPr>
            <p:extLst>
              <p:ext uri="{D42A27DB-BD31-4B8C-83A1-F6EECF244321}">
                <p14:modId xmlns:p14="http://schemas.microsoft.com/office/powerpoint/2010/main" val="1372458259"/>
              </p:ext>
            </p:extLst>
          </p:nvPr>
        </p:nvGraphicFramePr>
        <p:xfrm>
          <a:off x="2561983" y="4534935"/>
          <a:ext cx="1101481" cy="520700"/>
        </p:xfrm>
        <a:graphic>
          <a:graphicData uri="http://schemas.openxmlformats.org/presentationml/2006/ole">
            <mc:AlternateContent xmlns:mc="http://schemas.openxmlformats.org/markup-compatibility/2006">
              <mc:Choice xmlns:v="urn:schemas-microsoft-com:vml" Requires="v">
                <p:oleObj spid="_x0000_s4108" name="Equation" r:id="rId9" imgW="698500" imgH="330200" progId="Equation.DSMT4">
                  <p:embed/>
                </p:oleObj>
              </mc:Choice>
              <mc:Fallback>
                <p:oleObj name="Equation" r:id="rId9" imgW="698500" imgH="330200" progId="Equation.DSMT4">
                  <p:embed/>
                  <p:pic>
                    <p:nvPicPr>
                      <p:cNvPr id="0" name=""/>
                      <p:cNvPicPr/>
                      <p:nvPr/>
                    </p:nvPicPr>
                    <p:blipFill>
                      <a:blip r:embed="rId10"/>
                      <a:stretch>
                        <a:fillRect/>
                      </a:stretch>
                    </p:blipFill>
                    <p:spPr>
                      <a:xfrm>
                        <a:off x="2561983" y="4534935"/>
                        <a:ext cx="1101481" cy="520700"/>
                      </a:xfrm>
                      <a:prstGeom prst="rect">
                        <a:avLst/>
                      </a:prstGeom>
                    </p:spPr>
                  </p:pic>
                </p:oleObj>
              </mc:Fallback>
            </mc:AlternateContent>
          </a:graphicData>
        </a:graphic>
      </p:graphicFrame>
      <p:graphicFrame>
        <p:nvGraphicFramePr>
          <p:cNvPr id="15" name="Object 14"/>
          <p:cNvGraphicFramePr>
            <a:graphicFrameLocks noChangeAspect="1"/>
          </p:cNvGraphicFramePr>
          <p:nvPr>
            <p:extLst>
              <p:ext uri="{D42A27DB-BD31-4B8C-83A1-F6EECF244321}">
                <p14:modId xmlns:p14="http://schemas.microsoft.com/office/powerpoint/2010/main" val="1519866563"/>
              </p:ext>
            </p:extLst>
          </p:nvPr>
        </p:nvGraphicFramePr>
        <p:xfrm>
          <a:off x="1367994" y="5208962"/>
          <a:ext cx="1999882" cy="603738"/>
        </p:xfrm>
        <a:graphic>
          <a:graphicData uri="http://schemas.openxmlformats.org/presentationml/2006/ole">
            <mc:AlternateContent xmlns:mc="http://schemas.openxmlformats.org/markup-compatibility/2006">
              <mc:Choice xmlns:v="urn:schemas-microsoft-com:vml" Requires="v">
                <p:oleObj spid="_x0000_s4109" name="Equation" r:id="rId11" imgW="1346200" imgH="406400" progId="Equation.DSMT4">
                  <p:embed/>
                </p:oleObj>
              </mc:Choice>
              <mc:Fallback>
                <p:oleObj name="Equation" r:id="rId11" imgW="1346200" imgH="406400" progId="Equation.DSMT4">
                  <p:embed/>
                  <p:pic>
                    <p:nvPicPr>
                      <p:cNvPr id="0" name=""/>
                      <p:cNvPicPr/>
                      <p:nvPr/>
                    </p:nvPicPr>
                    <p:blipFill>
                      <a:blip r:embed="rId12"/>
                      <a:stretch>
                        <a:fillRect/>
                      </a:stretch>
                    </p:blipFill>
                    <p:spPr>
                      <a:xfrm>
                        <a:off x="1367994" y="5208962"/>
                        <a:ext cx="1999882" cy="603738"/>
                      </a:xfrm>
                      <a:prstGeom prst="rect">
                        <a:avLst/>
                      </a:prstGeom>
                    </p:spPr>
                  </p:pic>
                </p:oleObj>
              </mc:Fallback>
            </mc:AlternateContent>
          </a:graphicData>
        </a:graphic>
      </p:graphicFrame>
    </p:spTree>
    <p:extLst>
      <p:ext uri="{BB962C8B-B14F-4D97-AF65-F5344CB8AC3E}">
        <p14:creationId xmlns:p14="http://schemas.microsoft.com/office/powerpoint/2010/main" val="1008669071"/>
      </p:ext>
    </p:extLst>
  </p:cSld>
  <p:clrMapOvr>
    <a:masterClrMapping/>
  </p:clrMapOvr>
  <p:timing>
    <p:tnLst>
      <p:par>
        <p:cTn xmlns:p14="http://schemas.microsoft.com/office/powerpoint/2010/mai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10;\noindent \begin{center}&#10;$\left\langle f,g\right\rangle =\int_{a}^{b}f\left(x\right)g\left(x\right)dx$,&#10;and $\left\Vert f\right\Vert _{L^{2}}^{2}=\int_{a}^{b}f^{2}\left(x\right)dx$&#10;\par\end{center}&#10;\end{document}"/>
  <p:tag name="FILENAME" val="TP_tmp"/>
  <p:tag name="FORMAT" val="png16m"/>
  <p:tag name="RES" val="1200"/>
  <p:tag name="BLEND" val="0"/>
  <p:tag name="TRANSPARENT" val="0"/>
  <p:tag name="TBUG" val="0"/>
  <p:tag name="ALLOWFS" val="0"/>
  <p:tag name="ORIGWIDTH" val="218"/>
  <p:tag name="PICTUREFILESIZE" val="14296"/>
</p:tagLst>
</file>

<file path=ppt/tags/tag10.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10;\[&#10;\frac{\partial u}{\partial t}{\rm =c}\frac{\partial^{{\rm 2}}{\rm u}}{\partial{\rm x}^{{\rm 2}}},0\le x\le L,\,\,0\le t\le T&#10;\]&#10; &#10;\[&#10;u\left(0,t\right)=u\left(L,t\right)=0&#10;\]&#10; &#10;\[&#10;u\left(x,0\right)=f\left(x\right)&#10;\]&#10;\end{document}"/>
  <p:tag name="FILENAME" val="TP_tmp"/>
  <p:tag name="FORMAT" val="png16m"/>
  <p:tag name="RES" val="1200"/>
  <p:tag name="BLEND" val="0"/>
  <p:tag name="TRANSPARENT" val="0"/>
  <p:tag name="TBUG" val="0"/>
  <p:tag name="ALLOWFS" val="0"/>
  <p:tag name="ORIGWIDTH" val="146"/>
  <p:tag name="PICTUREFILESIZE" val="30413"/>
</p:tagLst>
</file>

<file path=ppt/tags/tag11.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10;\begin{eqnarray*}&#10;\frac{\partial u}{\partial t}{\rm =.875}\frac{\partial^{{\rm 2}}{\rm u}}{\partial{\rm x}^{{\rm 2}}},\:0\le x\le5.0,\,\,0\le t\le1.0\\&#10;u\left(0,t\right)=u\left(L,t\right)=0\\&#10;u\left(x,0\right)=e^{x}sin\left(\pi x\right)&#10;\end{eqnarray*}&#10;\end{document}"/>
  <p:tag name="FILENAME" val="TP_tmp"/>
  <p:tag name="FORMAT" val="png16m"/>
  <p:tag name="RES" val="1200"/>
  <p:tag name="BLEND" val="0"/>
  <p:tag name="TRANSPARENT" val="0"/>
  <p:tag name="TBUG" val="0"/>
  <p:tag name="ALLOWFS" val="0"/>
  <p:tag name="ORIGWIDTH" val="172"/>
  <p:tag name="PICTUREFILESIZE" val="28466"/>
</p:tagLst>
</file>

<file path=ppt/tags/tag12.xml><?xml version="1.0" encoding="utf-8"?>
<p:tagLst xmlns:a="http://schemas.openxmlformats.org/drawingml/2006/main" xmlns:r="http://schemas.openxmlformats.org/officeDocument/2006/relationships" xmlns:p="http://schemas.openxmlformats.org/presentationml/2006/main">
  <p:tag name="HIDDENFONTSHAPE" val="true"/>
</p:tagLst>
</file>

<file path=ppt/tags/tag13.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10;\begin{eqnarray*}&#10;a_{0}m+a_{1}\sum_{i=1}^{m}t_{i}+a_{2}\sum_{i=1}^{m}t_{i}^{2}+\cdots+a_{n}\sum_{i=1}^{m}t_{i}^{n}=\sum_{i=1}^{m}y_{i}\\&#10;a_{0}\sum_{i=1}^{m}t_{i}+a_{1}\sum_{i=1}^{m}t_{i}^{2}+\cdots+a_{n}\sum_{i=1}^{m}t_{i}^{n+1}=\sum_{i=1}^{m}t_{i}y_{i}\\&#10;a_{0}\sum_{i=1}^{m}t_{i}^{2}+a_{1}\sum_{i=1}^{m}t_{i}^{3}+\cdots+a_{n}\sum_{i=1}^{m}t_{i}^{n+2}=\sum_{i=1}^{m}t_{i}^{2}y_{i}\\&#10; &amp; \vdots\\&#10;a_{0}\sum_{i=1}^{m}t_{i}^{n}+a_{1}\sum_{i=1}^{m}t_{i}^{n+1}+\cdots+a_{n}\sum_{i=1}^{m}t_{i}^{2n}=\sum_{i=1}^{m}t_{i}^{n}y_{i}&#10;\end{eqnarray*}&#10;\end{document}"/>
  <p:tag name="FILENAME" val="TP_tmp"/>
  <p:tag name="FORMAT" val="png16m"/>
  <p:tag name="RES" val="1200"/>
  <p:tag name="BLEND" val="0"/>
  <p:tag name="TRANSPARENT" val="0"/>
  <p:tag name="TBUG" val="0"/>
  <p:tag name="ALLOWFS" val="0"/>
  <p:tag name="ORIGWIDTH" val="236"/>
  <p:tag name="PICTUREFILESIZE" val="82691"/>
</p:tagLst>
</file>

<file path=ppt/tags/tag14.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10;\begin{eqnarray*}&#10;V^{T}Va=\left[\begin{array}{cccc}&#10;1 &amp; 1 &amp; \cdots &amp; 1\\&#10;t_{1} &amp; t_{2} &amp; \cdots &amp; t_{m}\\&#10;\vdots &amp; \vdots &amp; \ddots &amp; \vdots\\&#10;t_{1}^{n} &amp; t_{2}^{n} &amp; \cdots &amp; t_{m}^{n}&#10;\end{array}\right]\left[\begin{array}{cccc}&#10;1 &amp; t_{1} &amp; \cdots &amp; t_{1}^{n}\\&#10;1 &amp; t_{2} &amp; \cdots &amp; t_{2}^{n}\\&#10;\vdots &amp; \vdots &amp; \ddots &amp; \vdots\\&#10;1 &amp; t_{m} &amp; \cdots &amp; t_{m}^{n}&#10;\end{array}\right]\left[\begin{array}{c}&#10;a_{0}\\&#10;a_{1}\\&#10;\vdots\\&#10;a_{n}&#10;\end{array}\right]=\\&#10;\left[\begin{array}{cccc}&#10;S_{0} &amp; S_{1} &amp; \cdots &amp; S_{n}\\&#10;S_{1} &amp; S_{2} &amp; \cdots &amp; S_{n+1}\\&#10;\vdots &amp; \vdots &amp; \ddots &amp; \vdots\\&#10;S_{n} &amp; S_{n+1} &amp; \cdots &amp; S_{2n}&#10;\end{array}\right]\left[\begin{array}{c}&#10;a_{0}\\&#10;a_{1}\\&#10;\vdots\\&#10;a_{n}&#10;\end{array}\right]=\left[\begin{array}{c}&#10;b_{0}\\&#10;b_{1}\\&#10;\vdots\\&#10;b_{n}&#10;\end{array}\right]=b&#10;\end{eqnarray*}&#10;\end{document}"/>
  <p:tag name="FILENAME" val="TP_tmp"/>
  <p:tag name="FORMAT" val="png16m"/>
  <p:tag name="RES" val="1200"/>
  <p:tag name="BLEND" val="0"/>
  <p:tag name="TRANSPARENT" val="0"/>
  <p:tag name="TBUG" val="0"/>
  <p:tag name="ALLOWFS" val="0"/>
  <p:tag name="ORIGWIDTH" val="278"/>
  <p:tag name="PICTUREFILESIZE" val="58497"/>
</p:tagLst>
</file>

<file path=ppt/tags/tag15.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 \noindent \textbf{Definition:} Let $A\in R{}^{m\times n}$. The system of $n$ equations&#10;and $n$ unknowns&#10;\[&#10;A^{T}Ax=A^{T}y&#10;\]&#10;is called the \textit{normal equations}.&#10;&#10;\end{document}"/>
  <p:tag name="FILENAME" val="TP_tmp"/>
  <p:tag name="FORMAT" val="png16m"/>
  <p:tag name="RES" val="1200"/>
  <p:tag name="BLEND" val="0"/>
  <p:tag name="TRANSPARENT" val="0"/>
  <p:tag name="TBUG" val="0"/>
  <p:tag name="ALLOWFS" val="0"/>
  <p:tag name="ORIGWIDTH" val="319"/>
  <p:tag name="PICTUREFILESIZE" val="39355"/>
</p:tagLst>
</file>

<file path=ppt/tags/tag16.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10;$y=1.5669x-1.9105$&#10;\end{document}"/>
  <p:tag name="FILENAME" val="TP_tmp"/>
  <p:tag name="FORMAT" val="png16m"/>
  <p:tag name="RES" val="1200"/>
  <p:tag name="BLEND" val="0"/>
  <p:tag name="TRANSPARENT" val="0"/>
  <p:tag name="TBUG" val="0"/>
  <p:tag name="ALLOWFS" val="0"/>
  <p:tag name="ORIGWIDTH" val="92"/>
  <p:tag name="PICTUREFILESIZE" val="5258"/>
</p:tagLst>
</file>

<file path=ppt/tags/tag17.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10;&#10;${\rm 5.2060+0.1539}\left({\rm 16}\right){\rm +\ 0.0554}{\left({\rm 16}\right)}^{{\rm 2}}=21.8485$&#10;\end{document}"/>
  <p:tag name="FILENAME" val="TP_tmp"/>
  <p:tag name="FORMAT" val="png16m"/>
  <p:tag name="RES" val="1200"/>
  <p:tag name="BLEND" val="0"/>
  <p:tag name="TRANSPARENT" val="0"/>
  <p:tag name="TBUG" val="0"/>
  <p:tag name="ALLOWFS" val="0"/>
  <p:tag name="ORIGWIDTH" val="195"/>
  <p:tag name="PICTUREFILESIZE" val="12280"/>
</p:tagLst>
</file>

<file path=ppt/tags/tag18.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10;\noindent Charles's Law for ideal gas states that at constant volume a linear&#10;relationship exists between the pressure $p$ and the temperature&#10;$t$. An experiment takes gas in a sealed container that is initially&#10;submerged in ice water $\left(t=0^{\circ}C\right)$. The temperature&#10;in increased in ten increments with the pressure measured each 10&#10;degrees.&#10;&#10;$\qquad$%&#10;\begin{tabular}{|c|c|c|c|c|c|c|c|c|c|c|c|}&#10;\hline &#10;t &amp; 0 &amp; 10 &amp; 20 &amp; 30 &amp; 40 &amp; 50 &amp; 60 &amp; 70 &amp; 80 &amp; 90 &amp; 100\tabularnewline&#10;\hline &#10;p &amp; 0.94 &amp; 0.96 &amp; 1.00 &amp; 1.05 &amp; 1.07 &amp; 1.09 &amp; 1.14 &amp; 1.17 &amp; 1.21 &amp; 1.24 &amp; 1.28\tabularnewline&#10;\hline &#10;\end{tabular}&#10;&#10;After finding a linear least squares estimate, extrapolate the function&#10;to determine absolute zero, i.e. the temperature where the pressure&#10;is 0.&#10;\end{document}"/>
  <p:tag name="FILENAME" val="TP_tmp"/>
  <p:tag name="FORMAT" val="png16m"/>
  <p:tag name="RES" val="1200"/>
  <p:tag name="BLEND" val="0"/>
  <p:tag name="TRANSPARENT" val="0"/>
  <p:tag name="TBUG" val="0"/>
  <p:tag name="ALLOWFS" val="0"/>
  <p:tag name="ORIGWIDTH" val="380"/>
  <p:tag name="PICTUREFILESIZE" val="128755"/>
</p:tagLst>
</file>

<file path=ppt/tags/tag19.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10;\noindent \textbf{Example:} An experiment yields measurements&#10;\[&#10;\left\{ \left(1.3,\,2.8\right),\,\left(1.7,\,3.2\right),\,\left(1.9,\,3.1\right),\,\left(2.3,\,3.5\right),\,\left(2.7,\,4.8\right),\,\left(3.1,\,4.2\right),\,\left(3.6,\,5.3\right),\,\left(4.0,\,4.8\right)\right\} .&#10;\]&#10;Given any value $t$ in the range $t_{i}\leq t\leq t_{i+1}$,&#10;\begin{equation}&#10;f\left(t\right)=y_{i}+\frac{\left(t-t_{i}\right)}{\left(t_{i+1}-t_{i}\right)}\left(y_{i+1}-y_{i}\right).\label{eq:12.12}&#10;\end{equation}&#10;defines a piecewise linear function defined for all points in the&#10;data set. For instance, approximate the measurement at $t=2.5$. The&#10;value of t lies between $t_{4}=2.3$ and $t_{5}=2.7$. The approximate value is \[f\left(2.5\right)=3.5+\frac{\left(2.5-2.3\right)}{\left(2.7-2.3\right)}\left(4.8-3.5\right)=4.15\]&#10;\end{document}"/>
  <p:tag name="FILENAME" val="TP_tmp"/>
  <p:tag name="FORMAT" val="png16m"/>
  <p:tag name="RES" val="1200"/>
  <p:tag name="BLEND" val="0"/>
  <p:tag name="TRANSPARENT" val="0"/>
  <p:tag name="TBUG" val="0"/>
  <p:tag name="ALLOWFS" val="0"/>
  <p:tag name="ORIGWIDTH" val="383"/>
  <p:tag name="PICTUREFILESIZE" val="145518"/>
</p:tagLst>
</file>

<file path=ppt/tags/tag2.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10;\begin{eqnarray*}&#10;\left\langle \frac{\cos ix}{\sqrt{\pi}},\frac{\cos jx}{\sqrt{\pi}}\right\rangle =\frac{1}{\pi}\int_{-\pi}^{\pi}\cos ix\,\cos jx\ dx=0,i\ne j,\\&#10;\left\langle \frac{\sin ix}{\sqrt{\pi}},\frac{\sin jx}{\sqrt{\pi}}\right\rangle =\frac{1}{\pi}\int_{-\pi}^{\pi}\sin ix\ \sin jx\ dx=0,\, i\ne j,\\&#10;\left\langle \frac{\cos ix}{\sqrt{\pi}},\frac{\sin jx}{\sqrt{\pi}}\right\rangle =\frac{1}{\pi}\int_{-\pi}^{\pi}\cos ix\ \sin jx\ \ dx=0,i\ne j,&#10;\end{eqnarray*}&#10;\end{document}"/>
  <p:tag name="FILENAME" val="TP_tmp"/>
  <p:tag name="FORMAT" val="png16m"/>
  <p:tag name="RES" val="1200"/>
  <p:tag name="BLEND" val="0"/>
  <p:tag name="TRANSPARENT" val="0"/>
  <p:tag name="TBUG" val="0"/>
  <p:tag name="ALLOWFS" val="0"/>
  <p:tag name="ORIGWIDTH" val="231"/>
  <p:tag name="PICTUREFILESIZE" val="60430"/>
</p:tagLst>
</file>

<file path=ppt/tags/tag20.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10;\begin{eqnarray*}&#10;p_{i}\left(0\right)=a_{i}=y_{i}\\&#10;p_{i}\left(1\right)=a_{i}+b_{i}+c_{i}+d_{i}=y_{i+1}.&#10;\end{eqnarray*}&#10;\end{document}"/>
  <p:tag name="FILENAME" val="TP_tmp"/>
  <p:tag name="FORMAT" val="png16m"/>
  <p:tag name="RES" val="1200"/>
  <p:tag name="BLEND" val="0"/>
  <p:tag name="TRANSPARENT" val="0"/>
  <p:tag name="TBUG" val="0"/>
  <p:tag name="ALLOWFS" val="0"/>
  <p:tag name="ORIGWIDTH" val="140"/>
  <p:tag name="PICTUREFILESIZE" val="12586"/>
</p:tagLst>
</file>

<file path=ppt/tags/tag21.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10;\begin{eqnarray*}&#10;p_{i}^{\prime}\left(0\right)=b_{i}=D_{i}\\&#10;p_{i}^{\prime}\left(1\right)=b_{i}+2c_{i}+3d_{i}=D_{i+1}.&#10;\end{eqnarray*}&#10;\end{document}"/>
  <p:tag name="FILENAME" val="TP_tmp"/>
  <p:tag name="FORMAT" val="png16m"/>
  <p:tag name="RES" val="1200"/>
  <p:tag name="BLEND" val="0"/>
  <p:tag name="TRANSPARENT" val="0"/>
  <p:tag name="TBUG" val="0"/>
  <p:tag name="ALLOWFS" val="0"/>
  <p:tag name="ORIGWIDTH" val="132"/>
  <p:tag name="PICTUREFILESIZE" val="13501"/>
</p:tagLst>
</file>

<file path=ppt/tags/tag22.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10;\begin{eqnarray*}&#10;p_{i}\left(0\right)=a_{i}=y_{i}\\&#10;p_{i}\left(1\right)=a_{i}+b_{i}+c_{i}+d_{i}=y_{i+1}.&#10;\end{eqnarray*}&#10;\end{document}"/>
  <p:tag name="FILENAME" val="TP_tmp"/>
  <p:tag name="FORMAT" val="png16m"/>
  <p:tag name="RES" val="1200"/>
  <p:tag name="BLEND" val="0"/>
  <p:tag name="TRANSPARENT" val="0"/>
  <p:tag name="TBUG" val="0"/>
  <p:tag name="ALLOWFS" val="0"/>
  <p:tag name="ORIGWIDTH" val="140"/>
  <p:tag name="PICTUREFILESIZE" val="12586"/>
</p:tagLst>
</file>

<file path=ppt/tags/tag23.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10;\begin{eqnarray*}&#10;p_{i}^{\prime}\left(0\right)=b_{i}=D_{i}\\&#10;p_{i}^{\prime}\left(1\right)=b_{i}+2c_{i}+3d_{i}=D_{i+1}.&#10;\end{eqnarray*}&#10;\end{document}"/>
  <p:tag name="FILENAME" val="TP_tmp"/>
  <p:tag name="FORMAT" val="png16m"/>
  <p:tag name="RES" val="1200"/>
  <p:tag name="BLEND" val="0"/>
  <p:tag name="TRANSPARENT" val="0"/>
  <p:tag name="TBUG" val="0"/>
  <p:tag name="ALLOWFS" val="0"/>
  <p:tag name="ORIGWIDTH" val="132"/>
  <p:tag name="PICTUREFILESIZE" val="13501"/>
</p:tagLst>
</file>

<file path=ppt/tags/tag24.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10;\begin{eqnarray*}&#10;a_{i}=y_{i}\\&#10;b_{i}=D_{i}\\&#10;c_{i}=3\left(y_{i+1}-y_{i}\right)-2D_{i}-D_{i+1}\\&#10;d_{i}=2\left(y_{i}-y_{i+1}\right)+D_{i}+D_{i+1}&#10;\end{eqnarray*}&#10;\end{document}"/>
  <p:tag name="FILENAME" val="TP_tmp"/>
  <p:tag name="FORMAT" val="png16m"/>
  <p:tag name="RES" val="1200"/>
  <p:tag name="BLEND" val="0"/>
  <p:tag name="TRANSPARENT" val="0"/>
  <p:tag name="TBUG" val="0"/>
  <p:tag name="ALLOWFS" val="0"/>
  <p:tag name="ORIGWIDTH" val="137"/>
  <p:tag name="PICTUREFILESIZE" val="21139"/>
</p:tagLst>
</file>

<file path=ppt/tags/tag25.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10;p_{i-1}^{\prime\prime}\left(1\right)=p_{i}^{\prime\prime}\left(0\right)&#10;\]&#10;&#10;\end{document}"/>
  <p:tag name="FILENAME" val="TP_tmp"/>
  <p:tag name="FORMAT" val="png16m"/>
  <p:tag name="RES" val="1200"/>
  <p:tag name="BLEND" val="0"/>
  <p:tag name="TRANSPARENT" val="0"/>
  <p:tag name="TBUG" val="0"/>
  <p:tag name="ALLOWFS" val="0"/>
  <p:tag name="ORIGWIDTH" val="71"/>
  <p:tag name="PICTUREFILESIZE" val="4700"/>
</p:tagLst>
</file>

<file path=ppt/tags/tag26.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10;\begin{eqnarray*}&#10;a_{1}=y_{1},\\&#10;a_{n}+b_{n}+c_{n}+d_{n}=y_{n+1}.&#10;\end{eqnarray*}&#10;\end{document}"/>
  <p:tag name="FILENAME" val="TP_tmp"/>
  <p:tag name="FORMAT" val="png16m"/>
  <p:tag name="RES" val="1200"/>
  <p:tag name="BLEND" val="0"/>
  <p:tag name="TRANSPARENT" val="0"/>
  <p:tag name="TBUG" val="0"/>
  <p:tag name="ALLOWFS" val="0"/>
  <p:tag name="ORIGWIDTH" val="113"/>
  <p:tag name="PICTUREFILESIZE" val="8078"/>
</p:tagLst>
</file>

<file path=ppt/tags/tag27.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10;\begin{eqnarray*}&#10;p_{1}^{\prime\prime}\left(0\right)=0,\,\,\,&#10;p_{n}^{\prime\prime}\left(1\right)=0&#10;\end{eqnarray*}\end{document}"/>
  <p:tag name="FILENAME" val="TP_tmp"/>
  <p:tag name="FORMAT" val="png16m"/>
  <p:tag name="RES" val="1200"/>
  <p:tag name="BLEND" val="0"/>
  <p:tag name="TRANSPARENT" val="0"/>
  <p:tag name="TBUG" val="0"/>
  <p:tag name="ALLOWFS" val="0"/>
  <p:tag name="ORIGWIDTH" val="96"/>
  <p:tag name="PICTUREFILESIZE" val="5510"/>
</p:tagLst>
</file>

<file path=ppt/tags/tag28.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10;\[&#10;\left[\begin{array}{ccccccc}&#10;2 &amp; 1\\&#10;1 &amp; 4 &amp; 1\\&#10; &amp; 1 &amp; 4 &amp; 1\\&#10; &amp;  &amp; 1 &amp; 4 &amp; 1\\&#10;\vdots &amp; \ddots &amp; \ddots &amp; \ddots &amp; \ddots &amp; \ddots &amp; \vdots\\&#10; &amp;  &amp;  &amp;  &amp; 1 &amp; 4 &amp; 1\\&#10; &amp;  &amp;  &amp;  &amp;  &amp; 1 &amp; 2&#10;\end{array}\right]\left[\begin{array}{c}&#10;D_{1}\\&#10;D_{2}\\&#10;D_{3}\\&#10;D_{4}\\&#10;\vdots\\&#10;D_{n}\\&#10;D_{n+1}&#10;\end{array}\right]=\left[\begin{array}{c}&#10;3\left(y_{2}-y_{1}\right)\\&#10;3\left(y_{3}-y_{1}\right)\\&#10;3\left(y_{4}-y_{2}\right)\\&#10;\vdots\\&#10;3\left(y_{n}-y_{n-2}\right)\\&#10;3\left(y_{n+1}-y_{n-1}\right)\\&#10;3\left(y_{n+1}-y_{n}\right)&#10;\end{array}\right].&#10;\]&#10;\end{document}"/>
  <p:tag name="FILENAME" val="TP_tmp"/>
  <p:tag name="FORMAT" val="png16m"/>
  <p:tag name="RES" val="1200"/>
  <p:tag name="BLEND" val="0"/>
  <p:tag name="TRANSPARENT" val="0"/>
  <p:tag name="TBUG" val="0"/>
  <p:tag name="ALLOWFS" val="0"/>
  <p:tag name="ORIGWIDTH" val="305"/>
  <p:tag name="PICTUREFILESIZE" val="54612"/>
</p:tagLst>
</file>

<file path=ppt/tags/tag29.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10;\begin{eqnarray*}&#10;a_{i}=y_{i}\\&#10;b_{i}=D_{i}\\&#10;c_{i}=3\left(y_{i+1}-y_{i}\right)-2D_{i}-D_{i+1}\\&#10;d_{i}=2\left(y_{i}-y_{i+1}\right)+D_{i}+D_{i+1}&#10;\end{eqnarray*}&#10;\end{document}"/>
  <p:tag name="FILENAME" val="TP_tmp"/>
  <p:tag name="FORMAT" val="png16m"/>
  <p:tag name="RES" val="1200"/>
  <p:tag name="BLEND" val="0"/>
  <p:tag name="TRANSPARENT" val="0"/>
  <p:tag name="TBUG" val="0"/>
  <p:tag name="ALLOWFS" val="0"/>
  <p:tag name="ORIGWIDTH" val="137"/>
  <p:tag name="PICTUREFILESIZE" val="21139"/>
</p:tagLst>
</file>

<file path=ppt/tags/tag3.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begin{eqnarray*}&#10;\left\langle \frac{\cos ix}{\sqrt{\pi}},\frac{\cos ix}{\sqrt{\pi}}\right\rangle =\frac{1}{\pi}\int_{-\pi}^{\pi}\cos ix\ \cos ix\ \ dx=\frac{1}{\pi}\int_{-\pi}^{\pi}cos^{2}\left(ix\right)dx=1,\\&#10;\left\langle \frac{\sin ix}{\sqrt{\pi}},\frac{\sin ix\ }{\sqrt{\pi}}\right\rangle =\frac{1}{\pi}\int_{-\pi}^{\pi}sin^{2}\left(ix\right)dx=1.&#10;\end{eqnarray*}&#10;&#10;\end{document}"/>
  <p:tag name="FILENAME" val="TP_tmp"/>
  <p:tag name="FORMAT" val="png16m"/>
  <p:tag name="RES" val="1200"/>
  <p:tag name="BLEND" val="0"/>
  <p:tag name="TRANSPARENT" val="0"/>
  <p:tag name="TBUG" val="0"/>
  <p:tag name="ALLOWFS" val="0"/>
  <p:tag name="ORIGWIDTH" val="298"/>
  <p:tag name="PICTUREFILESIZE" val="43943"/>
</p:tagLst>
</file>

<file path=ppt/tags/tag30.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usepackage{algorithm}&#10;\usepackage{algpseudocode}&#10;\pagestyle{empty}&#10;\makeatletter&#10;\renewcommand{\ALG@beginalgorithmic}{\small}&#10;\makeatother&#10;&#10;\begin{document}&#10;\algrenewcommand{\algorithmiccomment}[1]{$\%$ #1}&#10;\begin{algorithm}&#10;\begin{algorithmic}&#10;\Function {cubicsplineb} {t,y}&#10;\State&#10;\Comment {CUBSPLINEB  Natural cubic spline interpolation}&#10;\State&#10;\Comment {CUBSPLINEB(t,y) computes a natural cubic spline approximation}&#10;\State&#10;\Comment {to the data t, y. It then plots the data and the cubic spline.}&#10;\State&#10;\Comment {Input: $n+1$ data points $\left(t_{i}, y_{i}\right)$.}&#10;\State&#10;\Comment {Output: $n\times4$ matrix S. Row 1 is the cubic polynomial fit to}&#10;\State&#10;\Comment {$t_{1}\leq t\leq t_{2},\ldots$, Row n is the cubic polynomial fit to}&#10;\State&#10;\Comment {$t_{n}\leq t\leq t_{n+1}$. The function makes a plot of the data}&#10;\State&#10;\Comment {and the cubic spline approximation.}&#10;\EndFunction&#10;\end{algorithmic}&#10;\end{algorithm}&#10;\end{document}&#10;"/>
  <p:tag name="FILENAME" val="TP_tmp"/>
  <p:tag name="FORMAT" val="png16m"/>
  <p:tag name="RES" val="1200"/>
  <p:tag name="BLEND" val="0"/>
  <p:tag name="TRANSPARENT" val="1"/>
  <p:tag name="TBUG" val="1"/>
  <p:tag name="ALLOWFS" val="0"/>
  <p:tag name="ORIGWIDTH" val="345"/>
  <p:tag name="PICTUREFILESIZE" val="118232"/>
</p:tagLst>
</file>

<file path=ppt/tags/tag31.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usepackage{algorithm}&#10;\usepackage{algpseudocode}&#10;\pagestyle{empty}&#10;\makeatletter&#10;\renewcommand{\ALG@beginalgorithmic}{\small}&#10;\makeatother&#10;\begin{document}&#10;\algrenewcommand{\algorithmiccomment}[1]{$\%$ #1}&#10;\begin{algorithm}&#10;\begin{algorithmic}&#10;\Function {cubicsplineb} {t,y}&#10;\State&#10;$b_{1}=2$&#10;\State&#10;$b_{n+1}=2$&#10;\State&#10;\Comment {build the right-hand side of the system.}&#10;\State&#10;$rhs_{1}=3\left(y_{2}-y_{1}\right)$&#10;\State&#10;$rhs_{n+1}=3\left(y_{n+1}-y_{n}\right)$&#10;\State&#10;\For {i = 2:n}&#10;\State&#10;$rhs_{i}=3\left(y_{i+1}-y_{i-1}\right)$&#10;\EndFor&#10;\State&#10;\Comment {solve the system using the linear Thomas algorithm.}&#10;\State&#10;$D=thomas\left(a,b,c,rhs\right)$&#10;\State&#10;\Comment {consruct the cubic polynomials in the rows of S.}&#10;\For {i = 1:n}&#10;\State&#10;$S_{i1}=2\left(y_{i}-y_{i+1}\right)+D_{i}+D_{i+1}$&#10;\State&#10;$S_{i2}=3\left(y_{+1}-y_{i}\right)-2D_{i}-D_{i+1}$&#10;\State&#10; $S_{i3}=D_{i}$&#10;\State&#10;$S_{i4}=y_{i}$&#10;\EndFor&#10;\EndFunction&#10;\end{algorithmic}&#10;\end{algorithm}&#10;\end{document}&#10;"/>
  <p:tag name="FILENAME" val="TP_tmp"/>
  <p:tag name="FORMAT" val="png16m"/>
  <p:tag name="RES" val="1200"/>
  <p:tag name="BLEND" val="0"/>
  <p:tag name="TRANSPARENT" val="1"/>
  <p:tag name="TBUG" val="1"/>
  <p:tag name="ALLOWFS" val="0"/>
  <p:tag name="ORIGWIDTH" val="345"/>
  <p:tag name="PICTUREFILESIZE" val="148318"/>
</p:tagLst>
</file>

<file path=ppt/tags/tag32.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usepackage{algorithm}&#10;\usepackage{algpseudocode}&#10;\pagestyle{empty}&#10;\makeatletter&#10;\renewcommand{\ALG@beginalgorithmic}{\small}&#10;\makeatother&#10;&#10;\begin{document}&#10;\algrenewcommand{\algorithmiccomment}[1]{$\%$ #1}&#10;\begin{algorithm}&#10;\begin{algorithmic}&#10;\Function {cubicsplineb} {t,y}&#10;\State&#10;\Comment {Plot the data and the cubic spline approximation.}&#10;\For {i = 1:n}&#10;\State&#10;$p_{i}=$ spline $S_{i}$&#10;\State&#10;plot $p_{i}$ over the interval $t_{i}\leq t\leq t_{i+1}$&#10;\EndFor&#10;\State&#10;plot $\left(t,y\right)$, marking each point with '*'&#10;\EndFunction&#10;\end{algorithmic}&#10;\end{algorithm}&#10;\end{document}&#10;&#10;"/>
  <p:tag name="FILENAME" val="TP_tmp"/>
  <p:tag name="FORMAT" val="png16m"/>
  <p:tag name="RES" val="1200"/>
  <p:tag name="BLEND" val="0"/>
  <p:tag name="TRANSPARENT" val="1"/>
  <p:tag name="TBUG" val="1"/>
  <p:tag name="ALLOWFS" val="0"/>
  <p:tag name="ORIGWIDTH" val="345"/>
  <p:tag name="PICTUREFILESIZE" val="66694"/>
</p:tagLst>
</file>

<file path=ppt/tags/tag4.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10;\begin{eqnarray*}&#10;f\left(x\right)=a_{0}\left(\frac{1}{\sqrt{2\pi}}\right)+a_{1}\left(\frac{\cos x}{\sqrt{\pi}}\right)+b_{1}\left(\frac{\sin x}{\sqrt{\pi}}\right)+a_{2}\left(\frac{\cos2x}{\sqrt{\pi}}\right)+b_{2}\left(\frac{\sin2x}{\sqrt{\pi}}\right)+\ldots=\nonumber \\&#10;a_{0}\left(\frac{1}{\sqrt{2\pi}}\right)+\frac{1}{\sqrt{\pi}}\sum_{i=1}^{\infty}\left(a_{i}\cos ix+b_{i}\sin ix\right)\label{eq:12.1}&#10;\end{eqnarray*}&#10;\end{document}"/>
  <p:tag name="FILENAME" val="TP_tmp"/>
  <p:tag name="FORMAT" val="png16m"/>
  <p:tag name="RES" val="1200"/>
  <p:tag name="BLEND" val="0"/>
  <p:tag name="TRANSPARENT" val="0"/>
  <p:tag name="TBUG" val="0"/>
  <p:tag name="ALLOWFS" val="0"/>
  <p:tag name="ORIGWIDTH" val="370"/>
  <p:tag name="PICTUREFILESIZE" val="53005"/>
</p:tagLst>
</file>

<file path=ppt/tags/tag5.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10;\[&#10;f\left(x\right)=\frac{1}{\sqrt{2\pi}}+\frac{1}{\sqrt{\pi}}\left(\cos x+\cos2x+\cos3x+\cdots\right)&#10;\]&#10;\end{document}"/>
  <p:tag name="FILENAME" val="TP_tmp"/>
  <p:tag name="FORMAT" val="png16m"/>
  <p:tag name="RES" val="1200"/>
  <p:tag name="BLEND" val="0"/>
  <p:tag name="TRANSPARENT" val="0"/>
  <p:tag name="TBUG" val="0"/>
  <p:tag name="ALLOWFS" val="0"/>
  <p:tag name="ORIGWIDTH" val="214"/>
  <p:tag name="PICTUREFILESIZE" val="14513"/>
</p:tagLst>
</file>

<file path=ppt/tags/tag6.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10;$f\left(0\right)=\frac{1}{\sqrt{2\pi}}+\frac{1}{\sqrt{\pi}}\left(1+1+1+\cdots\right)$&#10;\end{document}"/>
  <p:tag name="FILENAME" val="TP_tmp"/>
  <p:tag name="FORMAT" val="png16m"/>
  <p:tag name="RES" val="1200"/>
  <p:tag name="BLEND" val="0"/>
  <p:tag name="TRANSPARENT" val="0"/>
  <p:tag name="TBUG" val="0"/>
  <p:tag name="ALLOWFS" val="0"/>
  <p:tag name="ORIGWIDTH" val="149"/>
  <p:tag name="PICTUREFILESIZE" val="7268"/>
</p:tagLst>
</file>

<file path=ppt/tags/tag7.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noindent $f\left(x\right)=a_{0}\left(\frac{1}{\sqrt{2\pi}}\right)+\frac{1}{\sqrt{\pi}}\sum_{i=1}^{\infty}\left(a_{i}\cos ix+b_{i}\sin ix\right)$\end{document}"/>
  <p:tag name="FILENAME" val="TP_tmp"/>
  <p:tag name="FORMAT" val="png16m"/>
  <p:tag name="RES" val="1200"/>
  <p:tag name="BLEND" val="0"/>
  <p:tag name="TRANSPARENT" val="0"/>
  <p:tag name="TBUG" val="0"/>
  <p:tag name="ALLOWFS" val="0"/>
  <p:tag name="ORIGWIDTH" val="215"/>
  <p:tag name="PICTUREFILESIZE" val="16123"/>
</p:tagLst>
</file>

<file path=ppt/tags/tag8.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10;\noindent %&#10;\fbox{\begin{minipage}[t]{1\columnwidth}%&#10;The Fourier coefficients for the function f, $-\pi\leq x\leq\pi,$&#10;are&#10;&#10;\[&#10;a_{0}=\frac{1}{2\pi}\int_{-\pi}^{\pi}f\left(x\right)dx&#10;\]&#10;&#10;&#10;\[&#10;a_{k}=\frac{1}{\sqrt{\pi}}\int_{-\pi}^{\pi}f\left(x\right)\cos kx\, dx,\, k\geq1&#10;\]&#10;&#10;&#10;\[&#10;b{}_{k}=\frac{1}{\pi}\int_{-\pi}^{\pi}f\left(x\right)\sin kx\, dx,\, k\geq1&#10;\]&#10;%&#10;\end{minipage}}\end{document}"/>
  <p:tag name="FILENAME" val="TP_tmp"/>
  <p:tag name="FORMAT" val="png16m"/>
  <p:tag name="RES" val="1200"/>
  <p:tag name="BLEND" val="0"/>
  <p:tag name="TRANSPARENT" val="0"/>
  <p:tag name="TBUG" val="0"/>
  <p:tag name="ALLOWFS" val="0"/>
  <p:tag name="ORIGWIDTH" val="352"/>
  <p:tag name="PICTUREFILESIZE" val="79478"/>
</p:tagLst>
</file>

<file path=ppt/tags/tag9.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10;\noindent \textbf{Theorem:} Assume that $f$ has period $2\pi$and is piecewise continuously differentiable&#10;on $-\pi\leq x\leq\pi$. Then the Fourier series&#10;&#10;\[&#10;a_{0}\left(\frac{1}{\sqrt{2\pi}}\right)+\frac{1}{\sqrt{\pi}}\sum_{i=1}^{\infty}\left(a_{i}\cos ix+b_{i}\sin ix\right)&#10;\]&#10;&#10;&#10;converges at every point at which $f$ is continuous and otherwise&#10;to&#10;\[&#10;\frac{f\left(x+\right)+f\left(x-\right)}{2},&#10;\]&#10;where&#10;\[&#10;f\left(l+\right)=\lim_{x\rightarrow l+}f\left(x\right)&#10;\]&#10;&#10;&#10;and&#10;&#10;\[&#10;f\left(l-\right)=\lim_{x\rightarrow l-}f\left(x\right)&#10;\]&#10;&#10;&#10;are the right and left-side limits of $f$ at $x$.&#10;\end{document}"/>
  <p:tag name="FILENAME" val="TP_tmp"/>
  <p:tag name="FORMAT" val="png16m"/>
  <p:tag name="RES" val="1200"/>
  <p:tag name="BLEND" val="0"/>
  <p:tag name="TRANSPARENT" val="0"/>
  <p:tag name="TBUG" val="0"/>
  <p:tag name="ALLOWFS" val="0"/>
  <p:tag name="ORIGWIDTH" val="344"/>
  <p:tag name="PICTUREFILESIZE" val="13735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477</TotalTime>
  <Words>2981</Words>
  <Application>Microsoft Macintosh PowerPoint</Application>
  <PresentationFormat>On-screen Show (4:3)</PresentationFormat>
  <Paragraphs>364</Paragraphs>
  <Slides>73</Slides>
  <Notes>0</Notes>
  <HiddenSlides>0</HiddenSlides>
  <MMClips>1</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73</vt:i4>
      </vt:variant>
    </vt:vector>
  </HeadingPairs>
  <TitlesOfParts>
    <vt:vector size="75" baseType="lpstr">
      <vt:lpstr>Office Theme</vt:lpstr>
      <vt:lpstr>Equation</vt:lpstr>
      <vt:lpstr>Fourier Series</vt:lpstr>
      <vt:lpstr>Fourier Series</vt:lpstr>
      <vt:lpstr>Fourier Series</vt:lpstr>
      <vt:lpstr>Fourier Series</vt:lpstr>
      <vt:lpstr>Fourier Series</vt:lpstr>
      <vt:lpstr>Fourier Series</vt:lpstr>
      <vt:lpstr>Fourier Series</vt:lpstr>
      <vt:lpstr>Computing a Fourier Series</vt:lpstr>
      <vt:lpstr>Computing a Fourier Series</vt:lpstr>
      <vt:lpstr>SUMMARY</vt:lpstr>
      <vt:lpstr>Convergence Result</vt:lpstr>
      <vt:lpstr> The Square Wave</vt:lpstr>
      <vt:lpstr>The Square Wave</vt:lpstr>
      <vt:lpstr>The Square Wave</vt:lpstr>
      <vt:lpstr>The Square Wave</vt:lpstr>
      <vt:lpstr>Square Wave Sound</vt:lpstr>
      <vt:lpstr>Steady State Heat and Diffusion</vt:lpstr>
      <vt:lpstr>The Heat Equation</vt:lpstr>
      <vt:lpstr>The Heat Equation</vt:lpstr>
      <vt:lpstr>The Heat Equation</vt:lpstr>
      <vt:lpstr>The Heat Equation</vt:lpstr>
      <vt:lpstr>The Heat Equation</vt:lpstr>
      <vt:lpstr>The Heat Equation</vt:lpstr>
      <vt:lpstr>The Heat Equation</vt:lpstr>
      <vt:lpstr>Matrix Formulation of the Heat Equation</vt:lpstr>
      <vt:lpstr>Heat Equation Example</vt:lpstr>
      <vt:lpstr>Heat Equation Example</vt:lpstr>
      <vt:lpstr>Solution Graph</vt:lpstr>
      <vt:lpstr>Least-Squares</vt:lpstr>
      <vt:lpstr>Least-Squares</vt:lpstr>
      <vt:lpstr>Least-Squares</vt:lpstr>
      <vt:lpstr>Least-Squares</vt:lpstr>
      <vt:lpstr>The Vandermonde Matrix</vt:lpstr>
      <vt:lpstr>The Vandermonde Matrix</vt:lpstr>
      <vt:lpstr>The Vandermonde Matrix</vt:lpstr>
      <vt:lpstr>The Normal Equations</vt:lpstr>
      <vt:lpstr>The Normal Equations and Polynomial Least-Squares Fit</vt:lpstr>
      <vt:lpstr>Least-Squares Example 1</vt:lpstr>
      <vt:lpstr>Least-Squares Example 1</vt:lpstr>
      <vt:lpstr>Least-Squares Example 1(linear fit)</vt:lpstr>
      <vt:lpstr>Least-Squares Example 1(linear fit)</vt:lpstr>
      <vt:lpstr>Least-Squares Example 1(Quadratic fit)</vt:lpstr>
      <vt:lpstr>Least-Squares Example 1(Quadratic fit)</vt:lpstr>
      <vt:lpstr>Warning!</vt:lpstr>
      <vt:lpstr>The MATLAB Function vandermonde</vt:lpstr>
      <vt:lpstr>Least-Squares Example 2</vt:lpstr>
      <vt:lpstr>Least-Squares Example 2 (MATLAB code)</vt:lpstr>
      <vt:lpstr>Least-Squares Example 2 (MATLAB code)</vt:lpstr>
      <vt:lpstr>Least-Squares Example 3</vt:lpstr>
      <vt:lpstr>Least-Squares Example 3 (MATLAB code)</vt:lpstr>
      <vt:lpstr>Least-Squares Example 3 (MATLAB code)</vt:lpstr>
      <vt:lpstr>Linear Interpolation</vt:lpstr>
      <vt:lpstr>Linear Interpolation</vt:lpstr>
      <vt:lpstr>Cubic Splines</vt:lpstr>
      <vt:lpstr>Cubic Splines</vt:lpstr>
      <vt:lpstr>Cubic Splines</vt:lpstr>
      <vt:lpstr>Cubic Splines</vt:lpstr>
      <vt:lpstr>Cubic Spline Requirement 1</vt:lpstr>
      <vt:lpstr>Cubic Spline Requirement 2</vt:lpstr>
      <vt:lpstr>Cubic Spline Requirement 2</vt:lpstr>
      <vt:lpstr>Cubic Spline Requirement 3</vt:lpstr>
      <vt:lpstr>Cubic Spline Requirement 4</vt:lpstr>
      <vt:lpstr>Equations and Unknowns So Far</vt:lpstr>
      <vt:lpstr>Equations and Unknowns So Far</vt:lpstr>
      <vt:lpstr>Type of Spline</vt:lpstr>
      <vt:lpstr>Implementation of Cubic Splines</vt:lpstr>
      <vt:lpstr>Implementation of Cubic Splines</vt:lpstr>
      <vt:lpstr>Algorithm cubicsplineb</vt:lpstr>
      <vt:lpstr>Algorithm cubicsplineb</vt:lpstr>
      <vt:lpstr>Algorithm cubicsplineb</vt:lpstr>
      <vt:lpstr>MATLAB Cubic Spline Example</vt:lpstr>
      <vt:lpstr>MATLAB Cubic Spline Example</vt:lpstr>
      <vt:lpstr>MATLAB Cubic Spline Example</vt:lpstr>
    </vt:vector>
  </TitlesOfParts>
  <Company>University of the Pacific</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William Ford</dc:creator>
  <cp:lastModifiedBy>William Ford</cp:lastModifiedBy>
  <cp:revision>13</cp:revision>
  <dcterms:created xsi:type="dcterms:W3CDTF">2014-10-07T19:37:30Z</dcterms:created>
  <dcterms:modified xsi:type="dcterms:W3CDTF">2014-10-15T21:22:54Z</dcterms:modified>
</cp:coreProperties>
</file>